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theme/themeOverride3.xml" ContentType="application/vnd.openxmlformats-officedocument.themeOverr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4" r:id="rId2"/>
    <p:sldMasterId id="2147483656" r:id="rId3"/>
  </p:sldMasterIdLst>
  <p:notesMasterIdLst>
    <p:notesMasterId r:id="rId42"/>
  </p:notesMasterIdLst>
  <p:sldIdLst>
    <p:sldId id="980" r:id="rId4"/>
    <p:sldId id="979" r:id="rId5"/>
    <p:sldId id="904" r:id="rId6"/>
    <p:sldId id="745" r:id="rId7"/>
    <p:sldId id="981" r:id="rId8"/>
    <p:sldId id="982" r:id="rId9"/>
    <p:sldId id="907" r:id="rId10"/>
    <p:sldId id="1070" r:id="rId11"/>
    <p:sldId id="993" r:id="rId12"/>
    <p:sldId id="994" r:id="rId13"/>
    <p:sldId id="1077" r:id="rId14"/>
    <p:sldId id="996" r:id="rId15"/>
    <p:sldId id="1004" r:id="rId16"/>
    <p:sldId id="1008" r:id="rId17"/>
    <p:sldId id="1011" r:id="rId18"/>
    <p:sldId id="1014" r:id="rId19"/>
    <p:sldId id="1078" r:id="rId20"/>
    <p:sldId id="1071" r:id="rId21"/>
    <p:sldId id="1029" r:id="rId22"/>
    <p:sldId id="1089" r:id="rId23"/>
    <p:sldId id="1090" r:id="rId24"/>
    <p:sldId id="1033" r:id="rId25"/>
    <p:sldId id="1034" r:id="rId26"/>
    <p:sldId id="1083" r:id="rId27"/>
    <p:sldId id="1037" r:id="rId28"/>
    <p:sldId id="1042" r:id="rId29"/>
    <p:sldId id="1088" r:id="rId30"/>
    <p:sldId id="1045" r:id="rId31"/>
    <p:sldId id="1082" r:id="rId32"/>
    <p:sldId id="1086" r:id="rId33"/>
    <p:sldId id="1075" r:id="rId34"/>
    <p:sldId id="1087" r:id="rId35"/>
    <p:sldId id="1076" r:id="rId36"/>
    <p:sldId id="1091" r:id="rId37"/>
    <p:sldId id="1094" r:id="rId38"/>
    <p:sldId id="1092" r:id="rId39"/>
    <p:sldId id="1093" r:id="rId40"/>
    <p:sldId id="1085" r:id="rId41"/>
  </p:sldIdLst>
  <p:sldSz cx="9144000" cy="6858000" type="screen4x3"/>
  <p:notesSz cx="6791325" cy="9923463"/>
  <p:defaultTextStyle>
    <a:defPPr>
      <a:defRPr lang="zh-CN"/>
    </a:defPPr>
    <a:lvl1pPr algn="ctr" rtl="0" fontAlgn="b">
      <a:spcBef>
        <a:spcPct val="0"/>
      </a:spcBef>
      <a:spcAft>
        <a:spcPct val="0"/>
      </a:spcAft>
      <a:defRPr b="1" kern="1200">
        <a:solidFill>
          <a:schemeClr val="tx1"/>
        </a:solidFill>
        <a:latin typeface="Arial" charset="0"/>
        <a:ea typeface="微软雅黑" pitchFamily="34" charset="-122"/>
        <a:cs typeface="+mn-cs"/>
      </a:defRPr>
    </a:lvl1pPr>
    <a:lvl2pPr marL="457200" algn="ctr" rtl="0" fontAlgn="b">
      <a:spcBef>
        <a:spcPct val="0"/>
      </a:spcBef>
      <a:spcAft>
        <a:spcPct val="0"/>
      </a:spcAft>
      <a:defRPr b="1" kern="1200">
        <a:solidFill>
          <a:schemeClr val="tx1"/>
        </a:solidFill>
        <a:latin typeface="Arial" charset="0"/>
        <a:ea typeface="微软雅黑" pitchFamily="34" charset="-122"/>
        <a:cs typeface="+mn-cs"/>
      </a:defRPr>
    </a:lvl2pPr>
    <a:lvl3pPr marL="914400" algn="ctr" rtl="0" fontAlgn="b">
      <a:spcBef>
        <a:spcPct val="0"/>
      </a:spcBef>
      <a:spcAft>
        <a:spcPct val="0"/>
      </a:spcAft>
      <a:defRPr b="1" kern="1200">
        <a:solidFill>
          <a:schemeClr val="tx1"/>
        </a:solidFill>
        <a:latin typeface="Arial" charset="0"/>
        <a:ea typeface="微软雅黑" pitchFamily="34" charset="-122"/>
        <a:cs typeface="+mn-cs"/>
      </a:defRPr>
    </a:lvl3pPr>
    <a:lvl4pPr marL="1371600" algn="ctr" rtl="0" fontAlgn="b">
      <a:spcBef>
        <a:spcPct val="0"/>
      </a:spcBef>
      <a:spcAft>
        <a:spcPct val="0"/>
      </a:spcAft>
      <a:defRPr b="1" kern="1200">
        <a:solidFill>
          <a:schemeClr val="tx1"/>
        </a:solidFill>
        <a:latin typeface="Arial" charset="0"/>
        <a:ea typeface="微软雅黑" pitchFamily="34" charset="-122"/>
        <a:cs typeface="+mn-cs"/>
      </a:defRPr>
    </a:lvl4pPr>
    <a:lvl5pPr marL="1828800" algn="ctr" rtl="0" fontAlgn="b">
      <a:spcBef>
        <a:spcPct val="0"/>
      </a:spcBef>
      <a:spcAft>
        <a:spcPct val="0"/>
      </a:spcAft>
      <a:defRPr b="1" kern="1200">
        <a:solidFill>
          <a:schemeClr val="tx1"/>
        </a:solidFill>
        <a:latin typeface="Arial" charset="0"/>
        <a:ea typeface="微软雅黑" pitchFamily="34" charset="-122"/>
        <a:cs typeface="+mn-cs"/>
      </a:defRPr>
    </a:lvl5pPr>
    <a:lvl6pPr marL="2286000" algn="l" defTabSz="914400" rtl="0" eaLnBrk="1" latinLnBrk="0" hangingPunct="1">
      <a:defRPr b="1" kern="1200">
        <a:solidFill>
          <a:schemeClr val="tx1"/>
        </a:solidFill>
        <a:latin typeface="Arial" charset="0"/>
        <a:ea typeface="微软雅黑" pitchFamily="34" charset="-122"/>
        <a:cs typeface="+mn-cs"/>
      </a:defRPr>
    </a:lvl6pPr>
    <a:lvl7pPr marL="2743200" algn="l" defTabSz="914400" rtl="0" eaLnBrk="1" latinLnBrk="0" hangingPunct="1">
      <a:defRPr b="1" kern="1200">
        <a:solidFill>
          <a:schemeClr val="tx1"/>
        </a:solidFill>
        <a:latin typeface="Arial" charset="0"/>
        <a:ea typeface="微软雅黑" pitchFamily="34" charset="-122"/>
        <a:cs typeface="+mn-cs"/>
      </a:defRPr>
    </a:lvl7pPr>
    <a:lvl8pPr marL="3200400" algn="l" defTabSz="914400" rtl="0" eaLnBrk="1" latinLnBrk="0" hangingPunct="1">
      <a:defRPr b="1" kern="1200">
        <a:solidFill>
          <a:schemeClr val="tx1"/>
        </a:solidFill>
        <a:latin typeface="Arial" charset="0"/>
        <a:ea typeface="微软雅黑" pitchFamily="34" charset="-122"/>
        <a:cs typeface="+mn-cs"/>
      </a:defRPr>
    </a:lvl8pPr>
    <a:lvl9pPr marL="3657600" algn="l" defTabSz="914400" rtl="0" eaLnBrk="1" latinLnBrk="0" hangingPunct="1">
      <a:defRPr b="1" kern="1200">
        <a:solidFill>
          <a:schemeClr val="tx1"/>
        </a:solidFill>
        <a:latin typeface="Arial" charset="0"/>
        <a:ea typeface="微软雅黑"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A50021"/>
    <a:srgbClr val="FF0000"/>
    <a:srgbClr val="006699"/>
    <a:srgbClr val="0000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2372" autoAdjust="0"/>
  </p:normalViewPr>
  <p:slideViewPr>
    <p:cSldViewPr>
      <p:cViewPr varScale="1">
        <p:scale>
          <a:sx n="57" d="100"/>
          <a:sy n="57" d="100"/>
        </p:scale>
        <p:origin x="-876" y="-96"/>
      </p:cViewPr>
      <p:guideLst>
        <p:guide orient="horz" pos="2158"/>
        <p:guide pos="2817"/>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D668F-F806-4D48-B42A-A079AFE5D7BC}"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zh-CN" altLang="en-US"/>
        </a:p>
      </dgm:t>
    </dgm:pt>
    <dgm:pt modelId="{BE566031-F55F-4B25-B426-C153E872375A}">
      <dgm:prSet phldrT="[文本]" custT="1"/>
      <dgm:spPr/>
      <dgm:t>
        <a:bodyPr/>
        <a:lstStyle/>
        <a:p>
          <a:r>
            <a:rPr lang="zh-CN" altLang="en-US" sz="1600" b="1" dirty="0" smtClean="0">
              <a:latin typeface="微软雅黑" pitchFamily="34" charset="-122"/>
              <a:ea typeface="微软雅黑" pitchFamily="34" charset="-122"/>
            </a:rPr>
            <a:t>虚拟安全桌面</a:t>
          </a:r>
          <a:endParaRPr lang="zh-CN" altLang="en-US" sz="1600" b="1" dirty="0">
            <a:latin typeface="微软雅黑" pitchFamily="34" charset="-122"/>
            <a:ea typeface="微软雅黑" pitchFamily="34" charset="-122"/>
          </a:endParaRPr>
        </a:p>
      </dgm:t>
    </dgm:pt>
    <dgm:pt modelId="{11EAB242-3C13-44BB-88C6-80D816B36166}" type="parTrans" cxnId="{5B8D6D1A-90C8-4D50-98A3-63E3559ABCE5}">
      <dgm:prSet/>
      <dgm:spPr/>
      <dgm:t>
        <a:bodyPr/>
        <a:lstStyle/>
        <a:p>
          <a:endParaRPr lang="zh-CN" altLang="en-US" sz="1600" b="1"/>
        </a:p>
      </dgm:t>
    </dgm:pt>
    <dgm:pt modelId="{42F48A22-43E9-4474-A683-66A861F47065}" type="sibTrans" cxnId="{5B8D6D1A-90C8-4D50-98A3-63E3559ABCE5}">
      <dgm:prSet/>
      <dgm:spPr/>
      <dgm:t>
        <a:bodyPr/>
        <a:lstStyle/>
        <a:p>
          <a:endParaRPr lang="zh-CN" altLang="en-US" sz="1600" b="1"/>
        </a:p>
      </dgm:t>
    </dgm:pt>
    <dgm:pt modelId="{6544E544-B431-4E46-8832-FEB763E3E940}">
      <dgm:prSet phldrT="[文本]" custT="1"/>
      <dgm:spPr/>
      <dgm:t>
        <a:bodyPr/>
        <a:lstStyle/>
        <a:p>
          <a:r>
            <a:rPr lang="zh-CN" altLang="en-US" sz="1600" b="1" dirty="0" smtClean="0">
              <a:latin typeface="微软雅黑" pitchFamily="34" charset="-122"/>
              <a:ea typeface="微软雅黑" pitchFamily="34" charset="-122"/>
            </a:rPr>
            <a:t>禁止网络数据交换</a:t>
          </a:r>
          <a:endParaRPr lang="zh-CN" altLang="en-US" sz="1600" b="1" dirty="0">
            <a:latin typeface="微软雅黑" pitchFamily="34" charset="-122"/>
            <a:ea typeface="微软雅黑" pitchFamily="34" charset="-122"/>
          </a:endParaRPr>
        </a:p>
      </dgm:t>
    </dgm:pt>
    <dgm:pt modelId="{80F9DAB2-4F41-4D94-9180-ACA649518F3B}" type="parTrans" cxnId="{A93949FD-1A22-4CB9-BAEC-2740BDE9DB2A}">
      <dgm:prSet/>
      <dgm:spPr/>
      <dgm:t>
        <a:bodyPr/>
        <a:lstStyle/>
        <a:p>
          <a:endParaRPr lang="zh-CN" altLang="en-US" sz="1600" b="1"/>
        </a:p>
      </dgm:t>
    </dgm:pt>
    <dgm:pt modelId="{761ABB07-A69A-4732-86C9-40D3AEFA38D5}" type="sibTrans" cxnId="{A93949FD-1A22-4CB9-BAEC-2740BDE9DB2A}">
      <dgm:prSet/>
      <dgm:spPr/>
      <dgm:t>
        <a:bodyPr/>
        <a:lstStyle/>
        <a:p>
          <a:endParaRPr lang="zh-CN" altLang="en-US" sz="1600" b="1"/>
        </a:p>
      </dgm:t>
    </dgm:pt>
    <dgm:pt modelId="{5648B3C0-75B1-412D-84B1-E222845FD28B}">
      <dgm:prSet phldrT="[文本]" custT="1"/>
      <dgm:spPr/>
      <dgm:t>
        <a:bodyPr/>
        <a:lstStyle/>
        <a:p>
          <a:r>
            <a:rPr lang="zh-CN" altLang="en-US" sz="1600" b="1" dirty="0" smtClean="0">
              <a:latin typeface="微软雅黑" pitchFamily="34" charset="-122"/>
              <a:ea typeface="微软雅黑" pitchFamily="34" charset="-122"/>
            </a:rPr>
            <a:t>禁止本机数据交换</a:t>
          </a:r>
          <a:endParaRPr lang="zh-CN" altLang="en-US" sz="1600" b="1" dirty="0">
            <a:latin typeface="微软雅黑" pitchFamily="34" charset="-122"/>
            <a:ea typeface="微软雅黑" pitchFamily="34" charset="-122"/>
          </a:endParaRPr>
        </a:p>
      </dgm:t>
    </dgm:pt>
    <dgm:pt modelId="{14260209-7921-4D83-BDB6-28B78D111653}" type="parTrans" cxnId="{561A8EEC-8ADD-40CA-B1A3-CF6CCE4E623D}">
      <dgm:prSet/>
      <dgm:spPr/>
      <dgm:t>
        <a:bodyPr/>
        <a:lstStyle/>
        <a:p>
          <a:endParaRPr lang="zh-CN" altLang="en-US" sz="1600" b="1"/>
        </a:p>
      </dgm:t>
    </dgm:pt>
    <dgm:pt modelId="{4A45AFA7-C667-4691-93CF-F36533E34907}" type="sibTrans" cxnId="{561A8EEC-8ADD-40CA-B1A3-CF6CCE4E623D}">
      <dgm:prSet/>
      <dgm:spPr/>
      <dgm:t>
        <a:bodyPr/>
        <a:lstStyle/>
        <a:p>
          <a:endParaRPr lang="zh-CN" altLang="en-US" sz="1600" b="1"/>
        </a:p>
      </dgm:t>
    </dgm:pt>
    <dgm:pt modelId="{93746EC0-E27C-4EB8-AA9C-D5D5597FE86A}">
      <dgm:prSet phldrT="[文本]" custT="1"/>
      <dgm:spPr/>
      <dgm:t>
        <a:bodyPr/>
        <a:lstStyle/>
        <a:p>
          <a:r>
            <a:rPr lang="zh-CN" altLang="en-US" sz="1600" b="1" dirty="0" smtClean="0">
              <a:latin typeface="微软雅黑" pitchFamily="34" charset="-122"/>
              <a:ea typeface="微软雅黑" pitchFamily="34" charset="-122"/>
            </a:rPr>
            <a:t>禁止使用外设拷贝</a:t>
          </a:r>
          <a:endParaRPr lang="zh-CN" altLang="en-US" sz="1600" b="1" dirty="0">
            <a:latin typeface="微软雅黑" pitchFamily="34" charset="-122"/>
            <a:ea typeface="微软雅黑" pitchFamily="34" charset="-122"/>
          </a:endParaRPr>
        </a:p>
      </dgm:t>
    </dgm:pt>
    <dgm:pt modelId="{84430820-9B82-4F3B-9ABE-34C6C227C131}" type="parTrans" cxnId="{0595D6E7-3B45-43FE-B93C-EB95681CB9C5}">
      <dgm:prSet/>
      <dgm:spPr/>
      <dgm:t>
        <a:bodyPr/>
        <a:lstStyle/>
        <a:p>
          <a:endParaRPr lang="zh-CN" altLang="en-US" sz="1600" b="1"/>
        </a:p>
      </dgm:t>
    </dgm:pt>
    <dgm:pt modelId="{79E73426-7910-4B89-94C2-95792C0CDA49}" type="sibTrans" cxnId="{0595D6E7-3B45-43FE-B93C-EB95681CB9C5}">
      <dgm:prSet/>
      <dgm:spPr/>
      <dgm:t>
        <a:bodyPr/>
        <a:lstStyle/>
        <a:p>
          <a:endParaRPr lang="zh-CN" altLang="en-US" sz="1600" b="1"/>
        </a:p>
      </dgm:t>
    </dgm:pt>
    <dgm:pt modelId="{612C92C3-24C9-4368-B0E5-B24466815C0D}">
      <dgm:prSet phldrT="[文本]" custT="1"/>
      <dgm:spPr/>
      <dgm:t>
        <a:bodyPr/>
        <a:lstStyle/>
        <a:p>
          <a:r>
            <a:rPr lang="zh-CN" altLang="en-US" sz="1600" b="1" dirty="0" smtClean="0">
              <a:latin typeface="微软雅黑" pitchFamily="34" charset="-122"/>
              <a:ea typeface="微软雅黑" pitchFamily="34" charset="-122"/>
            </a:rPr>
            <a:t>清除数据和操作</a:t>
          </a:r>
          <a:endParaRPr lang="zh-CN" altLang="en-US" sz="1600" b="1" dirty="0">
            <a:latin typeface="微软雅黑" pitchFamily="34" charset="-122"/>
            <a:ea typeface="微软雅黑" pitchFamily="34" charset="-122"/>
          </a:endParaRPr>
        </a:p>
      </dgm:t>
    </dgm:pt>
    <dgm:pt modelId="{2FC735CC-1EB5-4E4B-9CF6-20CE019593A8}" type="parTrans" cxnId="{E101F157-B0D9-4B60-92A8-D5AB71B45859}">
      <dgm:prSet/>
      <dgm:spPr/>
      <dgm:t>
        <a:bodyPr/>
        <a:lstStyle/>
        <a:p>
          <a:endParaRPr lang="zh-CN" altLang="en-US" sz="1600" b="1"/>
        </a:p>
      </dgm:t>
    </dgm:pt>
    <dgm:pt modelId="{3DB812FB-E1C3-4BBF-9319-02AB85245227}" type="sibTrans" cxnId="{E101F157-B0D9-4B60-92A8-D5AB71B45859}">
      <dgm:prSet/>
      <dgm:spPr/>
      <dgm:t>
        <a:bodyPr/>
        <a:lstStyle/>
        <a:p>
          <a:endParaRPr lang="zh-CN" altLang="en-US" sz="1600" b="1"/>
        </a:p>
      </dgm:t>
    </dgm:pt>
    <dgm:pt modelId="{399026AA-3800-4947-9E92-E1081E6233C5}" type="pres">
      <dgm:prSet presAssocID="{D3CD668F-F806-4D48-B42A-A079AFE5D7BC}" presName="diagram" presStyleCnt="0">
        <dgm:presLayoutVars>
          <dgm:chMax val="1"/>
          <dgm:dir/>
          <dgm:animLvl val="ctr"/>
          <dgm:resizeHandles val="exact"/>
        </dgm:presLayoutVars>
      </dgm:prSet>
      <dgm:spPr/>
      <dgm:t>
        <a:bodyPr/>
        <a:lstStyle/>
        <a:p>
          <a:endParaRPr lang="zh-CN" altLang="en-US"/>
        </a:p>
      </dgm:t>
    </dgm:pt>
    <dgm:pt modelId="{A2CB42A9-2BD9-47D4-BCA4-D90E80568E81}" type="pres">
      <dgm:prSet presAssocID="{D3CD668F-F806-4D48-B42A-A079AFE5D7BC}" presName="matrix" presStyleCnt="0"/>
      <dgm:spPr/>
      <dgm:t>
        <a:bodyPr/>
        <a:lstStyle/>
        <a:p>
          <a:endParaRPr lang="zh-CN" altLang="en-US"/>
        </a:p>
      </dgm:t>
    </dgm:pt>
    <dgm:pt modelId="{35B540BF-9B12-45B7-A1C4-C7D3F9F1B6A5}" type="pres">
      <dgm:prSet presAssocID="{D3CD668F-F806-4D48-B42A-A079AFE5D7BC}" presName="tile1" presStyleLbl="node1" presStyleIdx="0" presStyleCnt="4"/>
      <dgm:spPr/>
      <dgm:t>
        <a:bodyPr/>
        <a:lstStyle/>
        <a:p>
          <a:endParaRPr lang="zh-CN" altLang="en-US"/>
        </a:p>
      </dgm:t>
    </dgm:pt>
    <dgm:pt modelId="{13F91FB2-2250-4B72-B977-69F1458FF5E0}" type="pres">
      <dgm:prSet presAssocID="{D3CD668F-F806-4D48-B42A-A079AFE5D7BC}" presName="tile1text" presStyleLbl="node1" presStyleIdx="0" presStyleCnt="4">
        <dgm:presLayoutVars>
          <dgm:chMax val="0"/>
          <dgm:chPref val="0"/>
          <dgm:bulletEnabled val="1"/>
        </dgm:presLayoutVars>
      </dgm:prSet>
      <dgm:spPr/>
      <dgm:t>
        <a:bodyPr/>
        <a:lstStyle/>
        <a:p>
          <a:endParaRPr lang="zh-CN" altLang="en-US"/>
        </a:p>
      </dgm:t>
    </dgm:pt>
    <dgm:pt modelId="{71F4B9D9-692E-4251-8157-F20601700F8A}" type="pres">
      <dgm:prSet presAssocID="{D3CD668F-F806-4D48-B42A-A079AFE5D7BC}" presName="tile2" presStyleLbl="node1" presStyleIdx="1" presStyleCnt="4"/>
      <dgm:spPr/>
      <dgm:t>
        <a:bodyPr/>
        <a:lstStyle/>
        <a:p>
          <a:endParaRPr lang="zh-CN" altLang="en-US"/>
        </a:p>
      </dgm:t>
    </dgm:pt>
    <dgm:pt modelId="{72BBE4F3-5509-43BF-A80D-F71C03DD0464}" type="pres">
      <dgm:prSet presAssocID="{D3CD668F-F806-4D48-B42A-A079AFE5D7BC}" presName="tile2text" presStyleLbl="node1" presStyleIdx="1" presStyleCnt="4">
        <dgm:presLayoutVars>
          <dgm:chMax val="0"/>
          <dgm:chPref val="0"/>
          <dgm:bulletEnabled val="1"/>
        </dgm:presLayoutVars>
      </dgm:prSet>
      <dgm:spPr/>
      <dgm:t>
        <a:bodyPr/>
        <a:lstStyle/>
        <a:p>
          <a:endParaRPr lang="zh-CN" altLang="en-US"/>
        </a:p>
      </dgm:t>
    </dgm:pt>
    <dgm:pt modelId="{2321DF1D-5CD1-4E78-9378-1C804C66061B}" type="pres">
      <dgm:prSet presAssocID="{D3CD668F-F806-4D48-B42A-A079AFE5D7BC}" presName="tile3" presStyleLbl="node1" presStyleIdx="2" presStyleCnt="4"/>
      <dgm:spPr/>
      <dgm:t>
        <a:bodyPr/>
        <a:lstStyle/>
        <a:p>
          <a:endParaRPr lang="zh-CN" altLang="en-US"/>
        </a:p>
      </dgm:t>
    </dgm:pt>
    <dgm:pt modelId="{E2C47914-2EE7-4B1C-A4B4-A7FD7C505A57}" type="pres">
      <dgm:prSet presAssocID="{D3CD668F-F806-4D48-B42A-A079AFE5D7BC}" presName="tile3text" presStyleLbl="node1" presStyleIdx="2" presStyleCnt="4">
        <dgm:presLayoutVars>
          <dgm:chMax val="0"/>
          <dgm:chPref val="0"/>
          <dgm:bulletEnabled val="1"/>
        </dgm:presLayoutVars>
      </dgm:prSet>
      <dgm:spPr/>
      <dgm:t>
        <a:bodyPr/>
        <a:lstStyle/>
        <a:p>
          <a:endParaRPr lang="zh-CN" altLang="en-US"/>
        </a:p>
      </dgm:t>
    </dgm:pt>
    <dgm:pt modelId="{D70CCC20-3006-4D09-A9E1-A1C9D0EBBE42}" type="pres">
      <dgm:prSet presAssocID="{D3CD668F-F806-4D48-B42A-A079AFE5D7BC}" presName="tile4" presStyleLbl="node1" presStyleIdx="3" presStyleCnt="4"/>
      <dgm:spPr/>
      <dgm:t>
        <a:bodyPr/>
        <a:lstStyle/>
        <a:p>
          <a:endParaRPr lang="zh-CN" altLang="en-US"/>
        </a:p>
      </dgm:t>
    </dgm:pt>
    <dgm:pt modelId="{6409F63C-9096-43A8-BE87-A79E6C25EA55}" type="pres">
      <dgm:prSet presAssocID="{D3CD668F-F806-4D48-B42A-A079AFE5D7BC}" presName="tile4text" presStyleLbl="node1" presStyleIdx="3" presStyleCnt="4">
        <dgm:presLayoutVars>
          <dgm:chMax val="0"/>
          <dgm:chPref val="0"/>
          <dgm:bulletEnabled val="1"/>
        </dgm:presLayoutVars>
      </dgm:prSet>
      <dgm:spPr/>
      <dgm:t>
        <a:bodyPr/>
        <a:lstStyle/>
        <a:p>
          <a:endParaRPr lang="zh-CN" altLang="en-US"/>
        </a:p>
      </dgm:t>
    </dgm:pt>
    <dgm:pt modelId="{96EE3CB9-B2BF-4083-9CB8-9892D42ECA37}" type="pres">
      <dgm:prSet presAssocID="{D3CD668F-F806-4D48-B42A-A079AFE5D7BC}" presName="centerTile" presStyleLbl="fgShp" presStyleIdx="0" presStyleCnt="1" custScaleX="125001" custScaleY="126564">
        <dgm:presLayoutVars>
          <dgm:chMax val="0"/>
          <dgm:chPref val="0"/>
        </dgm:presLayoutVars>
      </dgm:prSet>
      <dgm:spPr/>
      <dgm:t>
        <a:bodyPr/>
        <a:lstStyle/>
        <a:p>
          <a:endParaRPr lang="zh-CN" altLang="en-US"/>
        </a:p>
      </dgm:t>
    </dgm:pt>
  </dgm:ptLst>
  <dgm:cxnLst>
    <dgm:cxn modelId="{46307DF9-A9B7-4541-9078-C68340B4F0D4}" type="presOf" srcId="{93746EC0-E27C-4EB8-AA9C-D5D5597FE86A}" destId="{E2C47914-2EE7-4B1C-A4B4-A7FD7C505A57}" srcOrd="1" destOrd="0" presId="urn:microsoft.com/office/officeart/2005/8/layout/matrix1"/>
    <dgm:cxn modelId="{0595D6E7-3B45-43FE-B93C-EB95681CB9C5}" srcId="{BE566031-F55F-4B25-B426-C153E872375A}" destId="{93746EC0-E27C-4EB8-AA9C-D5D5597FE86A}" srcOrd="2" destOrd="0" parTransId="{84430820-9B82-4F3B-9ABE-34C6C227C131}" sibTransId="{79E73426-7910-4B89-94C2-95792C0CDA49}"/>
    <dgm:cxn modelId="{B18DE30E-FCFD-4717-8A6F-81558E409885}" type="presOf" srcId="{6544E544-B431-4E46-8832-FEB763E3E940}" destId="{13F91FB2-2250-4B72-B977-69F1458FF5E0}" srcOrd="1" destOrd="0" presId="urn:microsoft.com/office/officeart/2005/8/layout/matrix1"/>
    <dgm:cxn modelId="{A93949FD-1A22-4CB9-BAEC-2740BDE9DB2A}" srcId="{BE566031-F55F-4B25-B426-C153E872375A}" destId="{6544E544-B431-4E46-8832-FEB763E3E940}" srcOrd="0" destOrd="0" parTransId="{80F9DAB2-4F41-4D94-9180-ACA649518F3B}" sibTransId="{761ABB07-A69A-4732-86C9-40D3AEFA38D5}"/>
    <dgm:cxn modelId="{C09108E9-307C-468D-9702-375FBDC05147}" type="presOf" srcId="{5648B3C0-75B1-412D-84B1-E222845FD28B}" destId="{72BBE4F3-5509-43BF-A80D-F71C03DD0464}" srcOrd="1" destOrd="0" presId="urn:microsoft.com/office/officeart/2005/8/layout/matrix1"/>
    <dgm:cxn modelId="{5B8D6D1A-90C8-4D50-98A3-63E3559ABCE5}" srcId="{D3CD668F-F806-4D48-B42A-A079AFE5D7BC}" destId="{BE566031-F55F-4B25-B426-C153E872375A}" srcOrd="0" destOrd="0" parTransId="{11EAB242-3C13-44BB-88C6-80D816B36166}" sibTransId="{42F48A22-43E9-4474-A683-66A861F47065}"/>
    <dgm:cxn modelId="{9EAE8063-8BF1-4B07-8A4E-C9F53AE0D9F6}" type="presOf" srcId="{D3CD668F-F806-4D48-B42A-A079AFE5D7BC}" destId="{399026AA-3800-4947-9E92-E1081E6233C5}" srcOrd="0" destOrd="0" presId="urn:microsoft.com/office/officeart/2005/8/layout/matrix1"/>
    <dgm:cxn modelId="{B69A41EC-AA7A-4EF3-B6D0-7321A8F37518}" type="presOf" srcId="{5648B3C0-75B1-412D-84B1-E222845FD28B}" destId="{71F4B9D9-692E-4251-8157-F20601700F8A}" srcOrd="0" destOrd="0" presId="urn:microsoft.com/office/officeart/2005/8/layout/matrix1"/>
    <dgm:cxn modelId="{DCF8C5B0-4987-4A80-8CB1-4760A226A96C}" type="presOf" srcId="{612C92C3-24C9-4368-B0E5-B24466815C0D}" destId="{D70CCC20-3006-4D09-A9E1-A1C9D0EBBE42}" srcOrd="0" destOrd="0" presId="urn:microsoft.com/office/officeart/2005/8/layout/matrix1"/>
    <dgm:cxn modelId="{EBCCD4EE-CFAF-4503-9AD3-05D7CAF56FF2}" type="presOf" srcId="{93746EC0-E27C-4EB8-AA9C-D5D5597FE86A}" destId="{2321DF1D-5CD1-4E78-9378-1C804C66061B}" srcOrd="0" destOrd="0" presId="urn:microsoft.com/office/officeart/2005/8/layout/matrix1"/>
    <dgm:cxn modelId="{E101F157-B0D9-4B60-92A8-D5AB71B45859}" srcId="{BE566031-F55F-4B25-B426-C153E872375A}" destId="{612C92C3-24C9-4368-B0E5-B24466815C0D}" srcOrd="3" destOrd="0" parTransId="{2FC735CC-1EB5-4E4B-9CF6-20CE019593A8}" sibTransId="{3DB812FB-E1C3-4BBF-9319-02AB85245227}"/>
    <dgm:cxn modelId="{B0219C5C-C4F9-4365-84B8-202EC21EC805}" type="presOf" srcId="{6544E544-B431-4E46-8832-FEB763E3E940}" destId="{35B540BF-9B12-45B7-A1C4-C7D3F9F1B6A5}" srcOrd="0" destOrd="0" presId="urn:microsoft.com/office/officeart/2005/8/layout/matrix1"/>
    <dgm:cxn modelId="{561A8EEC-8ADD-40CA-B1A3-CF6CCE4E623D}" srcId="{BE566031-F55F-4B25-B426-C153E872375A}" destId="{5648B3C0-75B1-412D-84B1-E222845FD28B}" srcOrd="1" destOrd="0" parTransId="{14260209-7921-4D83-BDB6-28B78D111653}" sibTransId="{4A45AFA7-C667-4691-93CF-F36533E34907}"/>
    <dgm:cxn modelId="{3E41E8C2-A58F-4B3A-A039-344C6C6983D3}" type="presOf" srcId="{BE566031-F55F-4B25-B426-C153E872375A}" destId="{96EE3CB9-B2BF-4083-9CB8-9892D42ECA37}" srcOrd="0" destOrd="0" presId="urn:microsoft.com/office/officeart/2005/8/layout/matrix1"/>
    <dgm:cxn modelId="{895CCE62-C606-4D79-87B0-45C5752F8DE8}" type="presOf" srcId="{612C92C3-24C9-4368-B0E5-B24466815C0D}" destId="{6409F63C-9096-43A8-BE87-A79E6C25EA55}" srcOrd="1" destOrd="0" presId="urn:microsoft.com/office/officeart/2005/8/layout/matrix1"/>
    <dgm:cxn modelId="{0E9FA35A-C82C-40F1-9BF1-B5F079948223}" type="presParOf" srcId="{399026AA-3800-4947-9E92-E1081E6233C5}" destId="{A2CB42A9-2BD9-47D4-BCA4-D90E80568E81}" srcOrd="0" destOrd="0" presId="urn:microsoft.com/office/officeart/2005/8/layout/matrix1"/>
    <dgm:cxn modelId="{90FE7265-ECDF-49A0-BDD3-C416280C0FAE}" type="presParOf" srcId="{A2CB42A9-2BD9-47D4-BCA4-D90E80568E81}" destId="{35B540BF-9B12-45B7-A1C4-C7D3F9F1B6A5}" srcOrd="0" destOrd="0" presId="urn:microsoft.com/office/officeart/2005/8/layout/matrix1"/>
    <dgm:cxn modelId="{54FEE991-49C6-49BF-B6BD-677A3AB8E845}" type="presParOf" srcId="{A2CB42A9-2BD9-47D4-BCA4-D90E80568E81}" destId="{13F91FB2-2250-4B72-B977-69F1458FF5E0}" srcOrd="1" destOrd="0" presId="urn:microsoft.com/office/officeart/2005/8/layout/matrix1"/>
    <dgm:cxn modelId="{AA8ECDBC-C7F3-43A3-BCCC-A6F9CFAB1985}" type="presParOf" srcId="{A2CB42A9-2BD9-47D4-BCA4-D90E80568E81}" destId="{71F4B9D9-692E-4251-8157-F20601700F8A}" srcOrd="2" destOrd="0" presId="urn:microsoft.com/office/officeart/2005/8/layout/matrix1"/>
    <dgm:cxn modelId="{8714D6CD-3695-4408-A973-13421F33DAAF}" type="presParOf" srcId="{A2CB42A9-2BD9-47D4-BCA4-D90E80568E81}" destId="{72BBE4F3-5509-43BF-A80D-F71C03DD0464}" srcOrd="3" destOrd="0" presId="urn:microsoft.com/office/officeart/2005/8/layout/matrix1"/>
    <dgm:cxn modelId="{940FCDC4-3E98-48EE-8705-C4ADA46397B2}" type="presParOf" srcId="{A2CB42A9-2BD9-47D4-BCA4-D90E80568E81}" destId="{2321DF1D-5CD1-4E78-9378-1C804C66061B}" srcOrd="4" destOrd="0" presId="urn:microsoft.com/office/officeart/2005/8/layout/matrix1"/>
    <dgm:cxn modelId="{D80A822F-B570-4631-B5BE-C7429C592412}" type="presParOf" srcId="{A2CB42A9-2BD9-47D4-BCA4-D90E80568E81}" destId="{E2C47914-2EE7-4B1C-A4B4-A7FD7C505A57}" srcOrd="5" destOrd="0" presId="urn:microsoft.com/office/officeart/2005/8/layout/matrix1"/>
    <dgm:cxn modelId="{221FD9F8-86CC-4EE9-BE63-AF907877C337}" type="presParOf" srcId="{A2CB42A9-2BD9-47D4-BCA4-D90E80568E81}" destId="{D70CCC20-3006-4D09-A9E1-A1C9D0EBBE42}" srcOrd="6" destOrd="0" presId="urn:microsoft.com/office/officeart/2005/8/layout/matrix1"/>
    <dgm:cxn modelId="{635134D6-D0BE-427C-934A-0C77BA7167B0}" type="presParOf" srcId="{A2CB42A9-2BD9-47D4-BCA4-D90E80568E81}" destId="{6409F63C-9096-43A8-BE87-A79E6C25EA55}" srcOrd="7" destOrd="0" presId="urn:microsoft.com/office/officeart/2005/8/layout/matrix1"/>
    <dgm:cxn modelId="{77FAD5D9-F0C4-43E6-93C8-F83AED26EF3E}" type="presParOf" srcId="{399026AA-3800-4947-9E92-E1081E6233C5}" destId="{96EE3CB9-B2BF-4083-9CB8-9892D42ECA37}" srcOrd="1" destOrd="0" presId="urn:microsoft.com/office/officeart/2005/8/layout/matrix1"/>
  </dgm:cxnLst>
  <dgm:bg/>
  <dgm:whole/>
</dgm:dataModel>
</file>

<file path=ppt/diagrams/data2.xml><?xml version="1.0" encoding="utf-8"?>
<dgm:dataModel xmlns:dgm="http://schemas.openxmlformats.org/drawingml/2006/diagram" xmlns:a="http://schemas.openxmlformats.org/drawingml/2006/main">
  <dgm:ptLst>
    <dgm:pt modelId="{29535431-05B2-427D-875A-FA23595DA20F}"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zh-CN" altLang="en-US"/>
        </a:p>
      </dgm:t>
    </dgm:pt>
    <dgm:pt modelId="{F3E70286-4CE4-4E9D-A8FE-C66C7ADF9FBC}">
      <dgm:prSet phldrT="[文本]"/>
      <dgm:spPr/>
      <dgm:t>
        <a:bodyPr/>
        <a:lstStyle/>
        <a:p>
          <a:r>
            <a:rPr lang="zh-CN" altLang="en-US" b="1" dirty="0" smtClean="0"/>
            <a:t>仅传输应用显示信息和操作指令；</a:t>
          </a:r>
          <a:endParaRPr lang="zh-CN" altLang="en-US" b="1" dirty="0"/>
        </a:p>
      </dgm:t>
    </dgm:pt>
    <dgm:pt modelId="{B261E8D4-2E58-4BB2-A902-485AFCF72FD3}" type="parTrans" cxnId="{209628CC-5E2C-42FE-89A6-E3BB9C834B1E}">
      <dgm:prSet/>
      <dgm:spPr/>
      <dgm:t>
        <a:bodyPr/>
        <a:lstStyle/>
        <a:p>
          <a:endParaRPr lang="zh-CN" altLang="en-US" b="1"/>
        </a:p>
      </dgm:t>
    </dgm:pt>
    <dgm:pt modelId="{E2B95990-1392-4C5A-9372-7625CCB607C4}" type="sibTrans" cxnId="{209628CC-5E2C-42FE-89A6-E3BB9C834B1E}">
      <dgm:prSet/>
      <dgm:spPr/>
      <dgm:t>
        <a:bodyPr/>
        <a:lstStyle/>
        <a:p>
          <a:endParaRPr lang="zh-CN" altLang="en-US" b="1"/>
        </a:p>
      </dgm:t>
    </dgm:pt>
    <dgm:pt modelId="{0110EF2F-8F2D-4F18-A4BB-0C99104F02EC}">
      <dgm:prSet phldrT="[文本]"/>
      <dgm:spPr/>
      <dgm:t>
        <a:bodyPr/>
        <a:lstStyle/>
        <a:p>
          <a:r>
            <a:rPr lang="zh-CN" altLang="en-US" b="1" dirty="0" smtClean="0"/>
            <a:t>终端免装客户端；</a:t>
          </a:r>
          <a:endParaRPr lang="en-US" altLang="zh-CN" b="1" dirty="0" smtClean="0"/>
        </a:p>
        <a:p>
          <a:r>
            <a:rPr lang="zh-CN" altLang="en-US" b="1" dirty="0" smtClean="0"/>
            <a:t>减少带宽依赖；</a:t>
          </a:r>
          <a:endParaRPr lang="zh-CN" altLang="en-US" b="1" dirty="0"/>
        </a:p>
      </dgm:t>
    </dgm:pt>
    <dgm:pt modelId="{6DDE7F23-3630-4A6E-A756-65E3CC113D60}" type="parTrans" cxnId="{B3F7A476-CED7-4012-BC3D-284ED0FCCE51}">
      <dgm:prSet/>
      <dgm:spPr/>
      <dgm:t>
        <a:bodyPr/>
        <a:lstStyle/>
        <a:p>
          <a:endParaRPr lang="zh-CN" altLang="en-US" b="1"/>
        </a:p>
      </dgm:t>
    </dgm:pt>
    <dgm:pt modelId="{14C0CA69-7E00-4A4A-8219-BBE22FACD709}" type="sibTrans" cxnId="{B3F7A476-CED7-4012-BC3D-284ED0FCCE51}">
      <dgm:prSet/>
      <dgm:spPr/>
      <dgm:t>
        <a:bodyPr/>
        <a:lstStyle/>
        <a:p>
          <a:endParaRPr lang="zh-CN" altLang="en-US" b="1"/>
        </a:p>
      </dgm:t>
    </dgm:pt>
    <dgm:pt modelId="{0D1BD479-F01E-415B-9476-74CA0AF76B8A}">
      <dgm:prSet phldrT="[文本]"/>
      <dgm:spPr/>
      <dgm:t>
        <a:bodyPr/>
        <a:lstStyle/>
        <a:p>
          <a:r>
            <a:rPr lang="zh-CN" altLang="en-US" b="1" dirty="0" smtClean="0"/>
            <a:t>更便利实现随时随地的移动办公！</a:t>
          </a:r>
          <a:endParaRPr lang="zh-CN" altLang="en-US" b="1" dirty="0"/>
        </a:p>
      </dgm:t>
    </dgm:pt>
    <dgm:pt modelId="{CC032542-F5DE-4C32-A0DF-CABB5DFD0415}" type="parTrans" cxnId="{A22379B2-CDAA-40D5-B17E-91656D39A200}">
      <dgm:prSet/>
      <dgm:spPr/>
      <dgm:t>
        <a:bodyPr/>
        <a:lstStyle/>
        <a:p>
          <a:endParaRPr lang="zh-CN" altLang="en-US" b="1"/>
        </a:p>
      </dgm:t>
    </dgm:pt>
    <dgm:pt modelId="{3CCC5B08-46BD-4234-BF56-A3B76A31C8E9}" type="sibTrans" cxnId="{A22379B2-CDAA-40D5-B17E-91656D39A200}">
      <dgm:prSet/>
      <dgm:spPr/>
      <dgm:t>
        <a:bodyPr/>
        <a:lstStyle/>
        <a:p>
          <a:endParaRPr lang="zh-CN" altLang="en-US" b="1"/>
        </a:p>
      </dgm:t>
    </dgm:pt>
    <dgm:pt modelId="{F00941BE-BCCD-4ADC-94AF-0FA84F4EDBFE}" type="pres">
      <dgm:prSet presAssocID="{29535431-05B2-427D-875A-FA23595DA20F}" presName="outerComposite" presStyleCnt="0">
        <dgm:presLayoutVars>
          <dgm:chMax val="5"/>
          <dgm:dir/>
          <dgm:resizeHandles val="exact"/>
        </dgm:presLayoutVars>
      </dgm:prSet>
      <dgm:spPr/>
      <dgm:t>
        <a:bodyPr/>
        <a:lstStyle/>
        <a:p>
          <a:endParaRPr lang="zh-CN" altLang="en-US"/>
        </a:p>
      </dgm:t>
    </dgm:pt>
    <dgm:pt modelId="{32D7DA33-B19D-45EF-88F7-F7FA1C2A233B}" type="pres">
      <dgm:prSet presAssocID="{29535431-05B2-427D-875A-FA23595DA20F}" presName="dummyMaxCanvas" presStyleCnt="0">
        <dgm:presLayoutVars/>
      </dgm:prSet>
      <dgm:spPr/>
    </dgm:pt>
    <dgm:pt modelId="{C0341644-CBD9-4B97-8FB6-BB76D74B196A}" type="pres">
      <dgm:prSet presAssocID="{29535431-05B2-427D-875A-FA23595DA20F}" presName="ThreeNodes_1" presStyleLbl="node1" presStyleIdx="0" presStyleCnt="3">
        <dgm:presLayoutVars>
          <dgm:bulletEnabled val="1"/>
        </dgm:presLayoutVars>
      </dgm:prSet>
      <dgm:spPr/>
      <dgm:t>
        <a:bodyPr/>
        <a:lstStyle/>
        <a:p>
          <a:endParaRPr lang="zh-CN" altLang="en-US"/>
        </a:p>
      </dgm:t>
    </dgm:pt>
    <dgm:pt modelId="{E414F422-0EA3-431C-A1F0-31E6FDCE2436}" type="pres">
      <dgm:prSet presAssocID="{29535431-05B2-427D-875A-FA23595DA20F}" presName="ThreeNodes_2" presStyleLbl="node1" presStyleIdx="1" presStyleCnt="3" custLinFactNeighborX="-7245" custLinFactNeighborY="3016">
        <dgm:presLayoutVars>
          <dgm:bulletEnabled val="1"/>
        </dgm:presLayoutVars>
      </dgm:prSet>
      <dgm:spPr/>
      <dgm:t>
        <a:bodyPr/>
        <a:lstStyle/>
        <a:p>
          <a:endParaRPr lang="zh-CN" altLang="en-US"/>
        </a:p>
      </dgm:t>
    </dgm:pt>
    <dgm:pt modelId="{487BD2A1-DA32-4398-96E8-BF4A29736272}" type="pres">
      <dgm:prSet presAssocID="{29535431-05B2-427D-875A-FA23595DA20F}" presName="ThreeNodes_3" presStyleLbl="node1" presStyleIdx="2" presStyleCnt="3" custLinFactNeighborX="-16069" custLinFactNeighborY="2077">
        <dgm:presLayoutVars>
          <dgm:bulletEnabled val="1"/>
        </dgm:presLayoutVars>
      </dgm:prSet>
      <dgm:spPr/>
      <dgm:t>
        <a:bodyPr/>
        <a:lstStyle/>
        <a:p>
          <a:endParaRPr lang="zh-CN" altLang="en-US"/>
        </a:p>
      </dgm:t>
    </dgm:pt>
    <dgm:pt modelId="{73EE48AE-D5EF-4945-8509-172DF72C318C}" type="pres">
      <dgm:prSet presAssocID="{29535431-05B2-427D-875A-FA23595DA20F}" presName="ThreeConn_1-2" presStyleLbl="fgAccFollowNode1" presStyleIdx="0" presStyleCnt="2">
        <dgm:presLayoutVars>
          <dgm:bulletEnabled val="1"/>
        </dgm:presLayoutVars>
      </dgm:prSet>
      <dgm:spPr/>
      <dgm:t>
        <a:bodyPr/>
        <a:lstStyle/>
        <a:p>
          <a:endParaRPr lang="zh-CN" altLang="en-US"/>
        </a:p>
      </dgm:t>
    </dgm:pt>
    <dgm:pt modelId="{8DB2799D-649F-447A-B863-1488E1125588}" type="pres">
      <dgm:prSet presAssocID="{29535431-05B2-427D-875A-FA23595DA20F}" presName="ThreeConn_2-3" presStyleLbl="fgAccFollowNode1" presStyleIdx="1" presStyleCnt="2" custLinFactNeighborX="-34224" custLinFactNeighborY="5651">
        <dgm:presLayoutVars>
          <dgm:bulletEnabled val="1"/>
        </dgm:presLayoutVars>
      </dgm:prSet>
      <dgm:spPr/>
      <dgm:t>
        <a:bodyPr/>
        <a:lstStyle/>
        <a:p>
          <a:endParaRPr lang="zh-CN" altLang="en-US"/>
        </a:p>
      </dgm:t>
    </dgm:pt>
    <dgm:pt modelId="{6F4AD887-ADC9-4F03-B209-3D1C09642484}" type="pres">
      <dgm:prSet presAssocID="{29535431-05B2-427D-875A-FA23595DA20F}" presName="ThreeNodes_1_text" presStyleLbl="node1" presStyleIdx="2" presStyleCnt="3">
        <dgm:presLayoutVars>
          <dgm:bulletEnabled val="1"/>
        </dgm:presLayoutVars>
      </dgm:prSet>
      <dgm:spPr/>
      <dgm:t>
        <a:bodyPr/>
        <a:lstStyle/>
        <a:p>
          <a:endParaRPr lang="zh-CN" altLang="en-US"/>
        </a:p>
      </dgm:t>
    </dgm:pt>
    <dgm:pt modelId="{FD766A00-303A-480B-B20C-6945C76E4AB8}" type="pres">
      <dgm:prSet presAssocID="{29535431-05B2-427D-875A-FA23595DA20F}" presName="ThreeNodes_2_text" presStyleLbl="node1" presStyleIdx="2" presStyleCnt="3">
        <dgm:presLayoutVars>
          <dgm:bulletEnabled val="1"/>
        </dgm:presLayoutVars>
      </dgm:prSet>
      <dgm:spPr/>
      <dgm:t>
        <a:bodyPr/>
        <a:lstStyle/>
        <a:p>
          <a:endParaRPr lang="zh-CN" altLang="en-US"/>
        </a:p>
      </dgm:t>
    </dgm:pt>
    <dgm:pt modelId="{F5D26205-6CE6-4816-9A2F-C8F15C93F72C}" type="pres">
      <dgm:prSet presAssocID="{29535431-05B2-427D-875A-FA23595DA20F}" presName="ThreeNodes_3_text" presStyleLbl="node1" presStyleIdx="2" presStyleCnt="3">
        <dgm:presLayoutVars>
          <dgm:bulletEnabled val="1"/>
        </dgm:presLayoutVars>
      </dgm:prSet>
      <dgm:spPr/>
      <dgm:t>
        <a:bodyPr/>
        <a:lstStyle/>
        <a:p>
          <a:endParaRPr lang="zh-CN" altLang="en-US"/>
        </a:p>
      </dgm:t>
    </dgm:pt>
  </dgm:ptLst>
  <dgm:cxnLst>
    <dgm:cxn modelId="{DFDCEB97-102B-4185-A858-65376EE6F245}" type="presOf" srcId="{0110EF2F-8F2D-4F18-A4BB-0C99104F02EC}" destId="{FD766A00-303A-480B-B20C-6945C76E4AB8}" srcOrd="1" destOrd="0" presId="urn:microsoft.com/office/officeart/2005/8/layout/vProcess5"/>
    <dgm:cxn modelId="{F09C6A51-F3B5-4DCD-8AEE-C002A5569DAB}" type="presOf" srcId="{0D1BD479-F01E-415B-9476-74CA0AF76B8A}" destId="{F5D26205-6CE6-4816-9A2F-C8F15C93F72C}" srcOrd="1" destOrd="0" presId="urn:microsoft.com/office/officeart/2005/8/layout/vProcess5"/>
    <dgm:cxn modelId="{B3F7A476-CED7-4012-BC3D-284ED0FCCE51}" srcId="{29535431-05B2-427D-875A-FA23595DA20F}" destId="{0110EF2F-8F2D-4F18-A4BB-0C99104F02EC}" srcOrd="1" destOrd="0" parTransId="{6DDE7F23-3630-4A6E-A756-65E3CC113D60}" sibTransId="{14C0CA69-7E00-4A4A-8219-BBE22FACD709}"/>
    <dgm:cxn modelId="{2733DCCD-6DE4-4645-A76A-C4A84479E7B9}" type="presOf" srcId="{14C0CA69-7E00-4A4A-8219-BBE22FACD709}" destId="{8DB2799D-649F-447A-B863-1488E1125588}" srcOrd="0" destOrd="0" presId="urn:microsoft.com/office/officeart/2005/8/layout/vProcess5"/>
    <dgm:cxn modelId="{209628CC-5E2C-42FE-89A6-E3BB9C834B1E}" srcId="{29535431-05B2-427D-875A-FA23595DA20F}" destId="{F3E70286-4CE4-4E9D-A8FE-C66C7ADF9FBC}" srcOrd="0" destOrd="0" parTransId="{B261E8D4-2E58-4BB2-A902-485AFCF72FD3}" sibTransId="{E2B95990-1392-4C5A-9372-7625CCB607C4}"/>
    <dgm:cxn modelId="{A22379B2-CDAA-40D5-B17E-91656D39A200}" srcId="{29535431-05B2-427D-875A-FA23595DA20F}" destId="{0D1BD479-F01E-415B-9476-74CA0AF76B8A}" srcOrd="2" destOrd="0" parTransId="{CC032542-F5DE-4C32-A0DF-CABB5DFD0415}" sibTransId="{3CCC5B08-46BD-4234-BF56-A3B76A31C8E9}"/>
    <dgm:cxn modelId="{7FFD60E3-CBE3-4C27-8D0B-E740611602D5}" type="presOf" srcId="{0D1BD479-F01E-415B-9476-74CA0AF76B8A}" destId="{487BD2A1-DA32-4398-96E8-BF4A29736272}" srcOrd="0" destOrd="0" presId="urn:microsoft.com/office/officeart/2005/8/layout/vProcess5"/>
    <dgm:cxn modelId="{B4C9FA44-7742-4B2B-AC79-5ABDF51B37DB}" type="presOf" srcId="{0110EF2F-8F2D-4F18-A4BB-0C99104F02EC}" destId="{E414F422-0EA3-431C-A1F0-31E6FDCE2436}" srcOrd="0" destOrd="0" presId="urn:microsoft.com/office/officeart/2005/8/layout/vProcess5"/>
    <dgm:cxn modelId="{949F8D60-506F-4E44-BFAA-2D6EA1D44D7D}" type="presOf" srcId="{E2B95990-1392-4C5A-9372-7625CCB607C4}" destId="{73EE48AE-D5EF-4945-8509-172DF72C318C}" srcOrd="0" destOrd="0" presId="urn:microsoft.com/office/officeart/2005/8/layout/vProcess5"/>
    <dgm:cxn modelId="{7B7CC20A-2852-4057-B5BB-32ECD74995BE}" type="presOf" srcId="{F3E70286-4CE4-4E9D-A8FE-C66C7ADF9FBC}" destId="{6F4AD887-ADC9-4F03-B209-3D1C09642484}" srcOrd="1" destOrd="0" presId="urn:microsoft.com/office/officeart/2005/8/layout/vProcess5"/>
    <dgm:cxn modelId="{132E37D4-C75E-49B1-8889-2A52C6A3D38F}" type="presOf" srcId="{29535431-05B2-427D-875A-FA23595DA20F}" destId="{F00941BE-BCCD-4ADC-94AF-0FA84F4EDBFE}" srcOrd="0" destOrd="0" presId="urn:microsoft.com/office/officeart/2005/8/layout/vProcess5"/>
    <dgm:cxn modelId="{5528C8D8-70DF-4683-8D69-FDADCAFAB721}" type="presOf" srcId="{F3E70286-4CE4-4E9D-A8FE-C66C7ADF9FBC}" destId="{C0341644-CBD9-4B97-8FB6-BB76D74B196A}" srcOrd="0" destOrd="0" presId="urn:microsoft.com/office/officeart/2005/8/layout/vProcess5"/>
    <dgm:cxn modelId="{3497927C-ED89-4FF0-A983-7385E3C36332}" type="presParOf" srcId="{F00941BE-BCCD-4ADC-94AF-0FA84F4EDBFE}" destId="{32D7DA33-B19D-45EF-88F7-F7FA1C2A233B}" srcOrd="0" destOrd="0" presId="urn:microsoft.com/office/officeart/2005/8/layout/vProcess5"/>
    <dgm:cxn modelId="{4FDB6F3D-542E-40A0-824D-68E8D0FAE7C1}" type="presParOf" srcId="{F00941BE-BCCD-4ADC-94AF-0FA84F4EDBFE}" destId="{C0341644-CBD9-4B97-8FB6-BB76D74B196A}" srcOrd="1" destOrd="0" presId="urn:microsoft.com/office/officeart/2005/8/layout/vProcess5"/>
    <dgm:cxn modelId="{D9CE7797-C0EF-4F85-BF80-2E6C24DADE0A}" type="presParOf" srcId="{F00941BE-BCCD-4ADC-94AF-0FA84F4EDBFE}" destId="{E414F422-0EA3-431C-A1F0-31E6FDCE2436}" srcOrd="2" destOrd="0" presId="urn:microsoft.com/office/officeart/2005/8/layout/vProcess5"/>
    <dgm:cxn modelId="{96F468E9-42CE-4C7C-99A2-D78135A6ACED}" type="presParOf" srcId="{F00941BE-BCCD-4ADC-94AF-0FA84F4EDBFE}" destId="{487BD2A1-DA32-4398-96E8-BF4A29736272}" srcOrd="3" destOrd="0" presId="urn:microsoft.com/office/officeart/2005/8/layout/vProcess5"/>
    <dgm:cxn modelId="{9A24B46D-F72E-45D2-B3E7-48460DBCF71A}" type="presParOf" srcId="{F00941BE-BCCD-4ADC-94AF-0FA84F4EDBFE}" destId="{73EE48AE-D5EF-4945-8509-172DF72C318C}" srcOrd="4" destOrd="0" presId="urn:microsoft.com/office/officeart/2005/8/layout/vProcess5"/>
    <dgm:cxn modelId="{EA4FF273-E0B4-4D9C-AFAD-60179FA39514}" type="presParOf" srcId="{F00941BE-BCCD-4ADC-94AF-0FA84F4EDBFE}" destId="{8DB2799D-649F-447A-B863-1488E1125588}" srcOrd="5" destOrd="0" presId="urn:microsoft.com/office/officeart/2005/8/layout/vProcess5"/>
    <dgm:cxn modelId="{EF214C0B-47AF-430D-A993-0ADDE4B95391}" type="presParOf" srcId="{F00941BE-BCCD-4ADC-94AF-0FA84F4EDBFE}" destId="{6F4AD887-ADC9-4F03-B209-3D1C09642484}" srcOrd="6" destOrd="0" presId="urn:microsoft.com/office/officeart/2005/8/layout/vProcess5"/>
    <dgm:cxn modelId="{5250E677-6775-46A5-A539-94450F4948D8}" type="presParOf" srcId="{F00941BE-BCCD-4ADC-94AF-0FA84F4EDBFE}" destId="{FD766A00-303A-480B-B20C-6945C76E4AB8}" srcOrd="7" destOrd="0" presId="urn:microsoft.com/office/officeart/2005/8/layout/vProcess5"/>
    <dgm:cxn modelId="{97E8C5AF-71F8-4C22-BDCD-A24C195FADD6}" type="presParOf" srcId="{F00941BE-BCCD-4ADC-94AF-0FA84F4EDBFE}" destId="{F5D26205-6CE6-4816-9A2F-C8F15C93F72C}" srcOrd="8" destOrd="0" presId="urn:microsoft.com/office/officeart/2005/8/layout/vProcess5"/>
  </dgm:cxnLst>
  <dgm:bg/>
  <dgm:whole/>
</dgm:dataModel>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0050"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base">
              <a:defRPr sz="1200" b="0">
                <a:latin typeface="Arial" pitchFamily="34" charset="0"/>
                <a:ea typeface="宋体" pitchFamily="2" charset="-122"/>
              </a:defRPr>
            </a:lvl1pPr>
          </a:lstStyle>
          <a:p>
            <a:pPr>
              <a:defRPr/>
            </a:pPr>
            <a:endParaRPr lang="zh-CN" altLang="en-US"/>
          </a:p>
        </p:txBody>
      </p:sp>
      <p:sp>
        <p:nvSpPr>
          <p:cNvPr id="7171" name="Rectangle 3"/>
          <p:cNvSpPr>
            <a:spLocks noGrp="1" noChangeArrowheads="1"/>
          </p:cNvSpPr>
          <p:nvPr>
            <p:ph type="dt" idx="1"/>
          </p:nvPr>
        </p:nvSpPr>
        <p:spPr bwMode="auto">
          <a:xfrm>
            <a:off x="3844925" y="0"/>
            <a:ext cx="294481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base">
              <a:defRPr sz="1200" b="0">
                <a:latin typeface="Arial" pitchFamily="34" charset="0"/>
                <a:ea typeface="宋体" pitchFamily="2" charset="-122"/>
              </a:defRPr>
            </a:lvl1pPr>
          </a:lstStyle>
          <a:p>
            <a:pPr>
              <a:defRPr/>
            </a:pPr>
            <a:endParaRPr lang="en-US" altLang="zh-CN"/>
          </a:p>
        </p:txBody>
      </p:sp>
      <p:sp>
        <p:nvSpPr>
          <p:cNvPr id="51204" name="Rectangle 4"/>
          <p:cNvSpPr>
            <a:spLocks noGrp="1" noRot="1" noChangeAspect="1" noChangeArrowheads="1"/>
          </p:cNvSpPr>
          <p:nvPr>
            <p:ph type="sldImg" idx="2"/>
          </p:nvPr>
        </p:nvSpPr>
        <p:spPr bwMode="auto">
          <a:xfrm>
            <a:off x="1131888" y="742950"/>
            <a:ext cx="4525962" cy="3722688"/>
          </a:xfrm>
          <a:prstGeom prst="rect">
            <a:avLst/>
          </a:prstGeom>
          <a:noFill/>
          <a:ln w="9525">
            <a:noFill/>
            <a:miter lim="800000"/>
            <a:headEnd/>
            <a:tailEnd/>
          </a:ln>
        </p:spPr>
      </p:sp>
      <p:sp>
        <p:nvSpPr>
          <p:cNvPr id="7173" name="Rectangle 5"/>
          <p:cNvSpPr>
            <a:spLocks noGrp="1" noRot="1" noChangeArrowheads="1"/>
          </p:cNvSpPr>
          <p:nvPr>
            <p:ph type="body" sz="quarter" idx="3"/>
          </p:nvPr>
        </p:nvSpPr>
        <p:spPr bwMode="auto">
          <a:xfrm>
            <a:off x="679450" y="4713288"/>
            <a:ext cx="5432425" cy="44656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424988"/>
            <a:ext cx="294005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fontAlgn="base">
              <a:defRPr sz="1200" b="0">
                <a:latin typeface="Arial" pitchFamily="34"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44925" y="9424988"/>
            <a:ext cx="294481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base">
              <a:defRPr sz="1200" b="0">
                <a:latin typeface="Arial" pitchFamily="34" charset="0"/>
                <a:ea typeface="宋体" pitchFamily="2" charset="-122"/>
              </a:defRPr>
            </a:lvl1pPr>
          </a:lstStyle>
          <a:p>
            <a:pPr>
              <a:defRPr/>
            </a:pPr>
            <a:fld id="{241932F4-7497-472E-8FEA-21A95602783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914400" y="744538"/>
            <a:ext cx="4960938" cy="3721100"/>
          </a:xfrm>
        </p:spPr>
      </p:sp>
      <p:sp>
        <p:nvSpPr>
          <p:cNvPr id="52227" name="Rectangle 3"/>
          <p:cNvSpPr>
            <a:spLocks noGrp="1" noChangeArrowheads="1"/>
          </p:cNvSpPr>
          <p:nvPr>
            <p:ph type="body" idx="1"/>
          </p:nvPr>
        </p:nvSpPr>
        <p:spPr>
          <a:xfrm>
            <a:off x="679450" y="4714875"/>
            <a:ext cx="5432425" cy="4464050"/>
          </a:xfrm>
          <a:noFill/>
          <a:ln/>
        </p:spPr>
        <p:txBody>
          <a:bodyPr/>
          <a:lstStyle/>
          <a:p>
            <a:pPr eaLnBrk="1" hangingPunct="1"/>
            <a:r>
              <a:rPr lang="zh-CN" altLang="en-US" smtClean="0">
                <a:latin typeface="Arial" charset="0"/>
              </a:rPr>
              <a:t>通过在总部部署一台</a:t>
            </a:r>
            <a:r>
              <a:rPr lang="en-US" altLang="zh-CN" smtClean="0">
                <a:latin typeface="Arial" charset="0"/>
              </a:rPr>
              <a:t>SSL VPN</a:t>
            </a:r>
            <a:r>
              <a:rPr lang="zh-CN" altLang="en-US" smtClean="0">
                <a:latin typeface="Arial" charset="0"/>
              </a:rPr>
              <a:t>设备，可以实现众多人员的移动办公，大量的第三方接入，以及未来出现的手持终端接入，以及偏远地区的接入。</a:t>
            </a:r>
          </a:p>
          <a:p>
            <a:pPr eaLnBrk="1" hangingPunct="1"/>
            <a:r>
              <a:rPr lang="zh-CN" altLang="en-US" smtClean="0">
                <a:latin typeface="Arial" charset="0"/>
              </a:rPr>
              <a:t>正是</a:t>
            </a:r>
            <a:r>
              <a:rPr lang="en-US" altLang="zh-CN" smtClean="0">
                <a:latin typeface="Arial" charset="0"/>
              </a:rPr>
              <a:t>SSL VPN</a:t>
            </a:r>
            <a:r>
              <a:rPr lang="zh-CN" altLang="en-US" smtClean="0">
                <a:latin typeface="Arial" charset="0"/>
              </a:rPr>
              <a:t>的这种</a:t>
            </a:r>
          </a:p>
          <a:p>
            <a:pPr eaLnBrk="1" hangingPunct="1"/>
            <a:r>
              <a:rPr lang="zh-CN" altLang="en-US" smtClean="0">
                <a:latin typeface="Arial" charset="0"/>
              </a:rPr>
              <a:t>移动办公、第三方接入、远程接入、</a:t>
            </a:r>
            <a:r>
              <a:rPr lang="en-US" altLang="zh-CN" smtClean="0">
                <a:latin typeface="Arial" charset="0"/>
              </a:rPr>
              <a:t>PDA</a:t>
            </a: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914400" y="744538"/>
            <a:ext cx="4960938" cy="3721100"/>
          </a:xfrm>
          <a:ln>
            <a:solidFill>
              <a:srgbClr val="000000"/>
            </a:solidFill>
          </a:ln>
        </p:spPr>
      </p:sp>
      <p:sp>
        <p:nvSpPr>
          <p:cNvPr id="53251" name="备注占位符 2"/>
          <p:cNvSpPr>
            <a:spLocks noGrp="1"/>
          </p:cNvSpPr>
          <p:nvPr>
            <p:ph type="body" idx="1"/>
          </p:nvPr>
        </p:nvSpPr>
        <p:spPr>
          <a:xfrm>
            <a:off x="679450" y="4714875"/>
            <a:ext cx="5432425" cy="4464050"/>
          </a:xfrm>
          <a:noFill/>
          <a:ln/>
        </p:spPr>
        <p:txBody>
          <a:bodyPr anchor="t"/>
          <a:lstStyle/>
          <a:p>
            <a:pPr eaLnBrk="1" hangingPunct="1"/>
            <a:r>
              <a:rPr lang="zh-CN" altLang="en-US" smtClean="0">
                <a:latin typeface="Arial" charset="0"/>
              </a:rPr>
              <a:t>特别是在政务外网中或者是政务内网中，虽然建立了政务网但是政务网中跑的数据繁多，各个部门的数据都有，已经形成了一个小型的网络的范畴，因此需要在这样的网络中根据不同的使用单位划分不同的身份访问权限，即在专网中建立自己的专网。</a:t>
            </a:r>
          </a:p>
        </p:txBody>
      </p:sp>
      <p:sp>
        <p:nvSpPr>
          <p:cNvPr id="53252" name="灯片编号占位符 3"/>
          <p:cNvSpPr txBox="1">
            <a:spLocks noGrp="1" noChangeArrowheads="1"/>
          </p:cNvSpPr>
          <p:nvPr/>
        </p:nvSpPr>
        <p:spPr bwMode="auto">
          <a:xfrm>
            <a:off x="3846513" y="9424988"/>
            <a:ext cx="2943225" cy="496887"/>
          </a:xfrm>
          <a:prstGeom prst="rect">
            <a:avLst/>
          </a:prstGeom>
          <a:noFill/>
          <a:ln w="9525">
            <a:noFill/>
            <a:miter lim="800000"/>
            <a:headEnd/>
            <a:tailEnd/>
          </a:ln>
        </p:spPr>
        <p:txBody>
          <a:bodyPr anchor="b"/>
          <a:lstStyle/>
          <a:p>
            <a:pPr algn="r" fontAlgn="base"/>
            <a:fld id="{D645BB39-C523-48E6-86E2-5D4049EF2C6D}" type="slidenum">
              <a:rPr lang="zh-CN" altLang="en-US" sz="1200" b="0">
                <a:latin typeface="Calibri" pitchFamily="34" charset="0"/>
                <a:ea typeface="宋体" pitchFamily="2" charset="-122"/>
              </a:rPr>
              <a:pPr algn="r" fontAlgn="base"/>
              <a:t>12</a:t>
            </a:fld>
            <a:endParaRPr lang="en-US" altLang="zh-CN" sz="1200" b="0">
              <a:latin typeface="Calibri" pitchFamily="34" charset="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914400" y="744538"/>
            <a:ext cx="4960938" cy="3721100"/>
          </a:xfrm>
        </p:spPr>
      </p:sp>
      <p:sp>
        <p:nvSpPr>
          <p:cNvPr id="54275" name="Rectangle 3"/>
          <p:cNvSpPr>
            <a:spLocks noGrp="1" noChangeArrowheads="1"/>
          </p:cNvSpPr>
          <p:nvPr>
            <p:ph type="body" idx="1"/>
          </p:nvPr>
        </p:nvSpPr>
        <p:spPr>
          <a:xfrm>
            <a:off x="679450" y="4714875"/>
            <a:ext cx="5432425" cy="4464050"/>
          </a:xfrm>
          <a:noFill/>
          <a:ln/>
        </p:spPr>
        <p:txBody>
          <a:bodyPr/>
          <a:lstStyle/>
          <a:p>
            <a:pPr eaLnBrk="1" hangingPunct="1"/>
            <a:r>
              <a:rPr lang="zh-CN" altLang="en-US" dirty="0" smtClean="0">
                <a:latin typeface="Arial" charset="0"/>
              </a:rPr>
              <a:t>这个是某农行的一种应用情况，内部两套网络，中间通过代理服务器进行连接，要访问另外一端的服务器，这个时候就可以将服务器通过</a:t>
            </a:r>
            <a:r>
              <a:rPr lang="en-US" altLang="zh-CN" dirty="0" smtClean="0">
                <a:latin typeface="Arial" charset="0"/>
              </a:rPr>
              <a:t>SSL VPN</a:t>
            </a:r>
            <a:r>
              <a:rPr lang="zh-CN" altLang="en-US" dirty="0" smtClean="0">
                <a:latin typeface="Arial" charset="0"/>
              </a:rPr>
              <a:t>发布出来，并提供细致的权限划分和加密传输，从而保证安全性。</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915988" y="744538"/>
            <a:ext cx="4959350" cy="3721100"/>
          </a:xfrm>
        </p:spPr>
      </p:sp>
      <p:sp>
        <p:nvSpPr>
          <p:cNvPr id="57347" name="备注占位符 2"/>
          <p:cNvSpPr>
            <a:spLocks noGrp="1"/>
          </p:cNvSpPr>
          <p:nvPr>
            <p:ph type="body" idx="1"/>
          </p:nvPr>
        </p:nvSpPr>
        <p:spPr>
          <a:noFill/>
          <a:ln/>
        </p:spPr>
        <p:txBody>
          <a:bodyPr/>
          <a:lstStyle/>
          <a:p>
            <a:pPr eaLnBrk="1" hangingPunct="1"/>
            <a:r>
              <a:rPr lang="zh-CN" altLang="en-US" smtClean="0">
                <a:latin typeface="Arial" charset="0"/>
              </a:rPr>
              <a:t>使用动画</a:t>
            </a:r>
          </a:p>
        </p:txBody>
      </p:sp>
      <p:sp>
        <p:nvSpPr>
          <p:cNvPr id="57348" name="灯片编号占位符 3"/>
          <p:cNvSpPr>
            <a:spLocks noGrp="1"/>
          </p:cNvSpPr>
          <p:nvPr>
            <p:ph type="sldNum" sz="quarter" idx="5"/>
          </p:nvPr>
        </p:nvSpPr>
        <p:spPr>
          <a:noFill/>
        </p:spPr>
        <p:txBody>
          <a:bodyPr/>
          <a:lstStyle/>
          <a:p>
            <a:fld id="{BBE43C31-2949-4DE8-94E7-4F7A13C5C29F}" type="slidenum">
              <a:rPr lang="zh-CN" altLang="en-US" smtClean="0">
                <a:latin typeface="Arial" charset="0"/>
              </a:rPr>
              <a:pPr/>
              <a:t>32</a:t>
            </a:fld>
            <a:endParaRPr lang="zh-CN"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6088" y="77788"/>
            <a:ext cx="2209800" cy="63992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66688" y="77788"/>
            <a:ext cx="6477000" cy="63992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EDDB36A-E3D3-474D-9B36-F75CA1D0186D}"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BEC3CD5-9689-4281-A935-B7755A339BAA}"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C3FA349-0FCF-45F4-BF30-9830E123F091}"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2F95833F-7800-4714-8363-BDE668FF9C61}"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8393DB4F-EFD1-4A14-90AA-2F8658505348}"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93DC123B-ECFD-4EF5-B1A9-924A66BAEDAB}"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49B83B8D-7FD7-4290-9F43-2649D108E480}"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56564CC-8A21-4908-A44D-99102B0895C1}"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9319BD4-49DC-45AD-9F3B-80BDA09C2CE7}"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0E50A3F2-C45E-4465-AD19-EC0B6012D8CA}"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CBD9C9B-534A-4FB0-9070-F8C758CA39EE}"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7"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8"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ltLang="zh-CN"/>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r>
              <a:rPr lang="en-US"/>
              <a:t>121</a:t>
            </a: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66688" y="908050"/>
            <a:ext cx="4343400" cy="5568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2488" y="908050"/>
            <a:ext cx="4343400" cy="5568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2.jpeg"/><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1447800" y="6553200"/>
            <a:ext cx="7696200" cy="304800"/>
          </a:xfrm>
          <a:prstGeom prst="rect">
            <a:avLst/>
          </a:prstGeom>
          <a:solidFill>
            <a:schemeClr val="bg1"/>
          </a:solidFill>
          <a:ln w="9525">
            <a:noFill/>
            <a:miter lim="800000"/>
            <a:headEnd/>
            <a:tailEnd/>
          </a:ln>
          <a:effectLst/>
        </p:spPr>
        <p:txBody>
          <a:bodyPr/>
          <a:lstStyle/>
          <a:p>
            <a:pPr>
              <a:defRPr/>
            </a:pPr>
            <a:endParaRPr lang="zh-CN" altLang="en-US">
              <a:latin typeface="Arial" pitchFamily="34" charset="0"/>
            </a:endParaRPr>
          </a:p>
        </p:txBody>
      </p:sp>
      <p:sp>
        <p:nvSpPr>
          <p:cNvPr id="2051" name="Rectangle 3"/>
          <p:cNvSpPr>
            <a:spLocks noGrp="1" noChangeArrowheads="1"/>
          </p:cNvSpPr>
          <p:nvPr>
            <p:ph type="title"/>
          </p:nvPr>
        </p:nvSpPr>
        <p:spPr bwMode="auto">
          <a:xfrm>
            <a:off x="457200" y="77788"/>
            <a:ext cx="8229600" cy="6873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4"/>
          <p:cNvSpPr>
            <a:spLocks noGrp="1" noChangeArrowheads="1"/>
          </p:cNvSpPr>
          <p:nvPr>
            <p:ph type="body" idx="1"/>
          </p:nvPr>
        </p:nvSpPr>
        <p:spPr bwMode="auto">
          <a:xfrm>
            <a:off x="166688" y="908050"/>
            <a:ext cx="8839200" cy="5568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9" name="TextBox 5"/>
          <p:cNvSpPr txBox="1">
            <a:spLocks noChangeArrowheads="1"/>
          </p:cNvSpPr>
          <p:nvPr userDrawn="1"/>
        </p:nvSpPr>
        <p:spPr bwMode="auto">
          <a:xfrm>
            <a:off x="3419475" y="6550025"/>
            <a:ext cx="1223963" cy="273050"/>
          </a:xfrm>
          <a:prstGeom prst="rect">
            <a:avLst/>
          </a:prstGeom>
          <a:noFill/>
          <a:ln w="9525">
            <a:noFill/>
            <a:miter lim="800000"/>
            <a:headEnd/>
            <a:tailEnd/>
          </a:ln>
        </p:spPr>
        <p:txBody>
          <a:bodyPr>
            <a:spAutoFit/>
          </a:bodyPr>
          <a:lstStyle/>
          <a:p>
            <a:pPr algn="l" fontAlgn="base">
              <a:defRPr/>
            </a:pPr>
            <a:r>
              <a:rPr lang="en-US" altLang="zh-CN" sz="1200">
                <a:solidFill>
                  <a:schemeClr val="bg1"/>
                </a:solidFill>
                <a:latin typeface="Calibri" pitchFamily="34" charset="0"/>
                <a:ea typeface="宋体" pitchFamily="2" charset="-122"/>
              </a:rPr>
              <a:t>Page  </a:t>
            </a:r>
            <a:fld id="{0FAC2067-8BC9-4948-A4D8-6B7AD67020D8}" type="slidenum">
              <a:rPr lang="en-US" altLang="zh-CN" sz="1200">
                <a:solidFill>
                  <a:schemeClr val="bg1"/>
                </a:solidFill>
                <a:latin typeface="Calibri" pitchFamily="34" charset="0"/>
                <a:ea typeface="宋体" pitchFamily="2" charset="-122"/>
              </a:rPr>
              <a:pPr algn="l" fontAlgn="base">
                <a:defRPr/>
              </a:pPr>
              <a:t>‹#›</a:t>
            </a:fld>
            <a:endParaRPr lang="en-US" altLang="zh-CN" sz="1200">
              <a:solidFill>
                <a:schemeClr val="bg1"/>
              </a:solidFill>
              <a:latin typeface="Calibri" pitchFamily="34" charset="0"/>
              <a:ea typeface="宋体" pitchFamily="2" charset="-122"/>
            </a:endParaRPr>
          </a:p>
        </p:txBody>
      </p:sp>
      <p:pic>
        <p:nvPicPr>
          <p:cNvPr id="2054" name="Picture 6"/>
          <p:cNvPicPr>
            <a:picLocks noChangeAspect="1" noChangeArrowheads="1"/>
          </p:cNvPicPr>
          <p:nvPr userDrawn="1"/>
        </p:nvPicPr>
        <p:blipFill>
          <a:blip r:embed="rId13"/>
          <a:srcRect/>
          <a:stretch>
            <a:fillRect/>
          </a:stretch>
        </p:blipFill>
        <p:spPr bwMode="auto">
          <a:xfrm>
            <a:off x="6413500" y="6523038"/>
            <a:ext cx="2695575" cy="334962"/>
          </a:xfrm>
          <a:prstGeom prst="rect">
            <a:avLst/>
          </a:prstGeom>
          <a:noFill/>
          <a:ln w="9525">
            <a:noFill/>
            <a:miter lim="800000"/>
            <a:headEnd/>
            <a:tailEnd/>
          </a:ln>
        </p:spPr>
      </p:pic>
      <p:pic>
        <p:nvPicPr>
          <p:cNvPr id="2055" name="图片 7" descr="PPT背景.JPG"/>
          <p:cNvPicPr>
            <a:picLocks noChangeAspect="1" noChangeArrowheads="1"/>
          </p:cNvPicPr>
          <p:nvPr userDrawn="1"/>
        </p:nvPicPr>
        <p:blipFill>
          <a:blip r:embed="rId14"/>
          <a:srcRect/>
          <a:stretch>
            <a:fillRect/>
          </a:stretch>
        </p:blipFill>
        <p:spPr bwMode="auto">
          <a:xfrm>
            <a:off x="0" y="-17463"/>
            <a:ext cx="9180513" cy="690245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ctr" rtl="0" eaLnBrk="0" fontAlgn="b" hangingPunct="0">
        <a:spcBef>
          <a:spcPct val="0"/>
        </a:spcBef>
        <a:spcAft>
          <a:spcPct val="0"/>
        </a:spcAft>
        <a:buSzPct val="100000"/>
        <a:buFont typeface="Arial" charset="0"/>
        <a:defRPr sz="3600" b="1">
          <a:solidFill>
            <a:schemeClr val="tx1"/>
          </a:solidFill>
          <a:latin typeface="+mj-lt"/>
          <a:ea typeface="+mj-ea"/>
          <a:cs typeface="+mj-cs"/>
        </a:defRPr>
      </a:lvl1pPr>
      <a:lvl2pPr algn="ctr" rtl="0" eaLnBrk="0" fontAlgn="b" hangingPunct="0">
        <a:spcBef>
          <a:spcPct val="0"/>
        </a:spcBef>
        <a:spcAft>
          <a:spcPct val="0"/>
        </a:spcAft>
        <a:buSzPct val="100000"/>
        <a:buFont typeface="Arial" charset="0"/>
        <a:defRPr sz="3600" b="1">
          <a:solidFill>
            <a:schemeClr val="tx1"/>
          </a:solidFill>
          <a:latin typeface="黑体" pitchFamily="49" charset="-122"/>
          <a:ea typeface="黑体" pitchFamily="49" charset="-122"/>
        </a:defRPr>
      </a:lvl2pPr>
      <a:lvl3pPr algn="ctr" rtl="0" eaLnBrk="0" fontAlgn="b" hangingPunct="0">
        <a:spcBef>
          <a:spcPct val="0"/>
        </a:spcBef>
        <a:spcAft>
          <a:spcPct val="0"/>
        </a:spcAft>
        <a:buSzPct val="100000"/>
        <a:buFont typeface="Arial" charset="0"/>
        <a:defRPr sz="3600" b="1">
          <a:solidFill>
            <a:schemeClr val="tx1"/>
          </a:solidFill>
          <a:latin typeface="黑体" pitchFamily="49" charset="-122"/>
          <a:ea typeface="黑体" pitchFamily="49" charset="-122"/>
        </a:defRPr>
      </a:lvl3pPr>
      <a:lvl4pPr algn="ctr" rtl="0" eaLnBrk="0" fontAlgn="b" hangingPunct="0">
        <a:spcBef>
          <a:spcPct val="0"/>
        </a:spcBef>
        <a:spcAft>
          <a:spcPct val="0"/>
        </a:spcAft>
        <a:buSzPct val="100000"/>
        <a:buFont typeface="Arial" charset="0"/>
        <a:defRPr sz="3600" b="1">
          <a:solidFill>
            <a:schemeClr val="tx1"/>
          </a:solidFill>
          <a:latin typeface="黑体" pitchFamily="49" charset="-122"/>
          <a:ea typeface="黑体" pitchFamily="49" charset="-122"/>
        </a:defRPr>
      </a:lvl4pPr>
      <a:lvl5pPr algn="ctr" rtl="0" eaLnBrk="0" fontAlgn="b" hangingPunct="0">
        <a:spcBef>
          <a:spcPct val="0"/>
        </a:spcBef>
        <a:spcAft>
          <a:spcPct val="0"/>
        </a:spcAft>
        <a:buSzPct val="100000"/>
        <a:buFont typeface="Arial" charset="0"/>
        <a:defRPr sz="3600" b="1">
          <a:solidFill>
            <a:schemeClr val="tx1"/>
          </a:solidFill>
          <a:latin typeface="黑体" pitchFamily="49" charset="-122"/>
          <a:ea typeface="黑体" pitchFamily="49" charset="-122"/>
        </a:defRPr>
      </a:lvl5pPr>
      <a:lvl6pPr marL="457200" algn="ctr" rtl="0" fontAlgn="b">
        <a:spcBef>
          <a:spcPct val="0"/>
        </a:spcBef>
        <a:spcAft>
          <a:spcPct val="0"/>
        </a:spcAft>
        <a:buSzPct val="100000"/>
        <a:buFont typeface="Arial" pitchFamily="34" charset="0"/>
        <a:defRPr sz="3600" b="1">
          <a:solidFill>
            <a:schemeClr val="tx1"/>
          </a:solidFill>
          <a:latin typeface="黑体" pitchFamily="49" charset="-122"/>
          <a:ea typeface="黑体" pitchFamily="49" charset="-122"/>
        </a:defRPr>
      </a:lvl6pPr>
      <a:lvl7pPr marL="914400" algn="ctr" rtl="0" fontAlgn="b">
        <a:spcBef>
          <a:spcPct val="0"/>
        </a:spcBef>
        <a:spcAft>
          <a:spcPct val="0"/>
        </a:spcAft>
        <a:buSzPct val="100000"/>
        <a:buFont typeface="Arial" pitchFamily="34" charset="0"/>
        <a:defRPr sz="3600" b="1">
          <a:solidFill>
            <a:schemeClr val="tx1"/>
          </a:solidFill>
          <a:latin typeface="黑体" pitchFamily="49" charset="-122"/>
          <a:ea typeface="黑体" pitchFamily="49" charset="-122"/>
        </a:defRPr>
      </a:lvl7pPr>
      <a:lvl8pPr marL="1371600" algn="ctr" rtl="0" fontAlgn="b">
        <a:spcBef>
          <a:spcPct val="0"/>
        </a:spcBef>
        <a:spcAft>
          <a:spcPct val="0"/>
        </a:spcAft>
        <a:buSzPct val="100000"/>
        <a:buFont typeface="Arial" pitchFamily="34" charset="0"/>
        <a:defRPr sz="3600" b="1">
          <a:solidFill>
            <a:schemeClr val="tx1"/>
          </a:solidFill>
          <a:latin typeface="黑体" pitchFamily="49" charset="-122"/>
          <a:ea typeface="黑体" pitchFamily="49" charset="-122"/>
        </a:defRPr>
      </a:lvl8pPr>
      <a:lvl9pPr marL="1828800" algn="ctr" rtl="0" fontAlgn="b">
        <a:spcBef>
          <a:spcPct val="0"/>
        </a:spcBef>
        <a:spcAft>
          <a:spcPct val="0"/>
        </a:spcAft>
        <a:buSzPct val="100000"/>
        <a:buFont typeface="Arial" pitchFamily="34" charset="0"/>
        <a:defRPr sz="3600" b="1">
          <a:solidFill>
            <a:schemeClr val="tx1"/>
          </a:solidFill>
          <a:latin typeface="黑体" pitchFamily="49" charset="-122"/>
          <a:ea typeface="黑体" pitchFamily="49" charset="-122"/>
        </a:defRPr>
      </a:lvl9pPr>
    </p:titleStyle>
    <p:bodyStyle>
      <a:lvl1pPr marL="342900" indent="-342900" algn="l" rtl="0" eaLnBrk="0" fontAlgn="b" hangingPunct="0">
        <a:spcBef>
          <a:spcPct val="20000"/>
        </a:spcBef>
        <a:spcAft>
          <a:spcPct val="0"/>
        </a:spcAft>
        <a:buSzPct val="100000"/>
        <a:buFont typeface="Arial" charset="0"/>
        <a:buChar char="•"/>
        <a:defRPr sz="2800" b="1">
          <a:solidFill>
            <a:schemeClr val="tx1"/>
          </a:solidFill>
          <a:latin typeface="+mn-lt"/>
          <a:ea typeface="+mn-ea"/>
          <a:cs typeface="+mn-cs"/>
        </a:defRPr>
      </a:lvl1pPr>
      <a:lvl2pPr marL="742950" indent="-285750" algn="l" rtl="0" eaLnBrk="0" fontAlgn="b" hangingPunct="0">
        <a:spcBef>
          <a:spcPct val="20000"/>
        </a:spcBef>
        <a:spcAft>
          <a:spcPct val="0"/>
        </a:spcAft>
        <a:buSzPct val="100000"/>
        <a:buFont typeface="Arial" charset="0"/>
        <a:buChar char="–"/>
        <a:defRPr sz="2400" b="1">
          <a:solidFill>
            <a:schemeClr val="tx1"/>
          </a:solidFill>
          <a:latin typeface="+mn-lt"/>
          <a:ea typeface="+mn-ea"/>
        </a:defRPr>
      </a:lvl2pPr>
      <a:lvl3pPr marL="1143000" indent="-228600" algn="l" rtl="0" eaLnBrk="0" fontAlgn="b" hangingPunct="0">
        <a:spcBef>
          <a:spcPct val="20000"/>
        </a:spcBef>
        <a:spcAft>
          <a:spcPct val="0"/>
        </a:spcAft>
        <a:buSzPct val="100000"/>
        <a:buFont typeface="Arial" charset="0"/>
        <a:buChar char="•"/>
        <a:defRPr sz="2000" b="1">
          <a:solidFill>
            <a:schemeClr val="tx1"/>
          </a:solidFill>
          <a:latin typeface="+mn-lt"/>
          <a:ea typeface="+mn-ea"/>
        </a:defRPr>
      </a:lvl3pPr>
      <a:lvl4pPr marL="1600200" indent="-228600" algn="l" rtl="0" eaLnBrk="0" fontAlgn="b" hangingPunct="0">
        <a:spcBef>
          <a:spcPct val="20000"/>
        </a:spcBef>
        <a:spcAft>
          <a:spcPct val="0"/>
        </a:spcAft>
        <a:buSzPct val="100000"/>
        <a:buFont typeface="Arial" charset="0"/>
        <a:buChar char="–"/>
        <a:defRPr sz="2000" b="1">
          <a:solidFill>
            <a:schemeClr val="tx1"/>
          </a:solidFill>
          <a:latin typeface="+mn-lt"/>
          <a:ea typeface="+mn-ea"/>
        </a:defRPr>
      </a:lvl4pPr>
      <a:lvl5pPr marL="2057400" indent="-228600" algn="l" rtl="0" eaLnBrk="0" fontAlgn="b" hangingPunct="0">
        <a:spcBef>
          <a:spcPct val="20000"/>
        </a:spcBef>
        <a:spcAft>
          <a:spcPct val="0"/>
        </a:spcAft>
        <a:buSzPct val="100000"/>
        <a:buFont typeface="Arial" charset="0"/>
        <a:buChar char="»"/>
        <a:defRPr sz="2000" b="1">
          <a:solidFill>
            <a:schemeClr val="tx1"/>
          </a:solidFill>
          <a:latin typeface="+mn-lt"/>
          <a:ea typeface="+mn-ea"/>
        </a:defRPr>
      </a:lvl5pPr>
      <a:lvl6pPr marL="2514600" indent="-228600" algn="l" rtl="0" fontAlgn="b">
        <a:spcBef>
          <a:spcPct val="20000"/>
        </a:spcBef>
        <a:spcAft>
          <a:spcPct val="0"/>
        </a:spcAft>
        <a:buSzPct val="100000"/>
        <a:buFont typeface="Arial" pitchFamily="34" charset="0"/>
        <a:buChar char="»"/>
        <a:defRPr b="1">
          <a:solidFill>
            <a:schemeClr val="tx1"/>
          </a:solidFill>
          <a:latin typeface="+mn-lt"/>
          <a:ea typeface="+mn-ea"/>
        </a:defRPr>
      </a:lvl6pPr>
      <a:lvl7pPr marL="2971800" indent="-228600" algn="l" rtl="0" fontAlgn="b">
        <a:spcBef>
          <a:spcPct val="20000"/>
        </a:spcBef>
        <a:spcAft>
          <a:spcPct val="0"/>
        </a:spcAft>
        <a:buSzPct val="100000"/>
        <a:buFont typeface="Arial" pitchFamily="34" charset="0"/>
        <a:buChar char="»"/>
        <a:defRPr b="1">
          <a:solidFill>
            <a:schemeClr val="tx1"/>
          </a:solidFill>
          <a:latin typeface="+mn-lt"/>
          <a:ea typeface="+mn-ea"/>
        </a:defRPr>
      </a:lvl7pPr>
      <a:lvl8pPr marL="3429000" indent="-228600" algn="l" rtl="0" fontAlgn="b">
        <a:spcBef>
          <a:spcPct val="20000"/>
        </a:spcBef>
        <a:spcAft>
          <a:spcPct val="0"/>
        </a:spcAft>
        <a:buSzPct val="100000"/>
        <a:buFont typeface="Arial" pitchFamily="34" charset="0"/>
        <a:buChar char="»"/>
        <a:defRPr b="1">
          <a:solidFill>
            <a:schemeClr val="tx1"/>
          </a:solidFill>
          <a:latin typeface="+mn-lt"/>
          <a:ea typeface="+mn-ea"/>
        </a:defRPr>
      </a:lvl8pPr>
      <a:lvl9pPr marL="3886200" indent="-228600" algn="l" rtl="0" fontAlgn="b">
        <a:spcBef>
          <a:spcPct val="20000"/>
        </a:spcBef>
        <a:spcAft>
          <a:spcPct val="0"/>
        </a:spcAft>
        <a:buSzPct val="100000"/>
        <a:buFont typeface="Arial"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7" descr="PPT背景.JPG"/>
          <p:cNvPicPr>
            <a:picLocks noChangeAspect="1" noChangeArrowheads="1"/>
          </p:cNvPicPr>
          <p:nvPr userDrawn="1"/>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3075" name="标题占位符 1"/>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6" name="文本占位符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5" name="日期占位符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fontAlgn="base">
              <a:defRPr sz="1200" b="0">
                <a:solidFill>
                  <a:srgbClr val="898989"/>
                </a:solidFill>
                <a:latin typeface="+mn-lt"/>
                <a:ea typeface="+mn-ea"/>
              </a:defRPr>
            </a:lvl1pPr>
          </a:lstStyle>
          <a:p>
            <a:pPr>
              <a:defRPr/>
            </a:pPr>
            <a:endParaRPr lang="en-US" altLang="zh-CN"/>
          </a:p>
        </p:txBody>
      </p:sp>
      <p:sp>
        <p:nvSpPr>
          <p:cNvPr id="5126" name="页脚占位符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fontAlgn="base">
              <a:defRPr sz="1200" b="0">
                <a:solidFill>
                  <a:srgbClr val="898989"/>
                </a:solidFill>
                <a:latin typeface="+mn-lt"/>
                <a:ea typeface="+mn-ea"/>
              </a:defRPr>
            </a:lvl1pPr>
          </a:lstStyle>
          <a:p>
            <a:pPr>
              <a:defRPr/>
            </a:pPr>
            <a:endParaRPr lang="zh-CN" altLang="en-US"/>
          </a:p>
        </p:txBody>
      </p:sp>
      <p:sp>
        <p:nvSpPr>
          <p:cNvPr id="5127" name="灯片编号占位符 5"/>
          <p:cNvSpPr>
            <a:spLocks noGrp="1" noChangeArrowheads="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fontAlgn="base">
              <a:defRPr sz="1200" b="0">
                <a:solidFill>
                  <a:srgbClr val="898989"/>
                </a:solidFill>
                <a:latin typeface="+mn-lt"/>
                <a:ea typeface="+mn-ea"/>
              </a:defRPr>
            </a:lvl1pPr>
          </a:lstStyle>
          <a:p>
            <a:pPr>
              <a:defRPr/>
            </a:pPr>
            <a:fld id="{3D0395CA-FD71-4A79-8F71-1C2B462FE243}"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0" fontAlgn="base" hangingPunct="0">
        <a:spcBef>
          <a:spcPct val="0"/>
        </a:spcBef>
        <a:spcAft>
          <a:spcPct val="0"/>
        </a:spcAft>
        <a:defRPr sz="4400">
          <a:solidFill>
            <a:schemeClr val="tx1"/>
          </a:solidFill>
          <a:latin typeface="Calibri" pitchFamily="34" charset="0"/>
          <a:ea typeface="宋体" pitchFamily="2" charset="-122"/>
        </a:defRPr>
      </a:lvl6pPr>
      <a:lvl7pPr marL="914400" algn="ctr" rtl="0" eaLnBrk="0" fontAlgn="base" hangingPunct="0">
        <a:spcBef>
          <a:spcPct val="0"/>
        </a:spcBef>
        <a:spcAft>
          <a:spcPct val="0"/>
        </a:spcAft>
        <a:defRPr sz="4400">
          <a:solidFill>
            <a:schemeClr val="tx1"/>
          </a:solidFill>
          <a:latin typeface="Calibri" pitchFamily="34" charset="0"/>
          <a:ea typeface="宋体" pitchFamily="2" charset="-122"/>
        </a:defRPr>
      </a:lvl7pPr>
      <a:lvl8pPr marL="1371600" algn="ctr" rtl="0" eaLnBrk="0" fontAlgn="base" hangingPunct="0">
        <a:spcBef>
          <a:spcPct val="0"/>
        </a:spcBef>
        <a:spcAft>
          <a:spcPct val="0"/>
        </a:spcAft>
        <a:defRPr sz="4400">
          <a:solidFill>
            <a:schemeClr val="tx1"/>
          </a:solidFill>
          <a:latin typeface="Calibri" pitchFamily="34" charset="0"/>
          <a:ea typeface="宋体" pitchFamily="2" charset="-122"/>
        </a:defRPr>
      </a:lvl8pPr>
      <a:lvl9pPr marL="1828800" algn="ctr" rtl="0" eaLnBrk="0" fontAlgn="base" hangingPunct="0">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098" name="图片 7" descr="PPT背景.JPG"/>
          <p:cNvPicPr>
            <a:picLocks noChangeAspect="1" noChangeArrowheads="1"/>
          </p:cNvPicPr>
          <p:nvPr userDrawn="1"/>
        </p:nvPicPr>
        <p:blipFill>
          <a:blip r:embed="rId17"/>
          <a:srcRect/>
          <a:stretch>
            <a:fillRect/>
          </a:stretch>
        </p:blipFill>
        <p:spPr bwMode="auto">
          <a:xfrm>
            <a:off x="0" y="0"/>
            <a:ext cx="9144000" cy="6858000"/>
          </a:xfrm>
          <a:prstGeom prst="rect">
            <a:avLst/>
          </a:prstGeom>
          <a:noFill/>
          <a:ln w="9525">
            <a:noFill/>
            <a:miter lim="800000"/>
            <a:headEnd/>
            <a:tailEnd/>
          </a:ln>
        </p:spPr>
      </p:pic>
      <p:sp>
        <p:nvSpPr>
          <p:cNvPr id="4099" name="标题占位符 1"/>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文本占位符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49" name="日期占位符 3"/>
          <p:cNvSpPr>
            <a:spLocks noGrp="1" noChangeArrowheads="1"/>
          </p:cNvSpPr>
          <p:nvPr>
            <p:ph type="dt" sz="half" idx="2"/>
          </p:nvPr>
        </p:nvSpPr>
        <p:spPr bwMode="auto">
          <a:xfrm>
            <a:off x="457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fontAlgn="base">
              <a:defRPr sz="1200" b="0">
                <a:solidFill>
                  <a:srgbClr val="898989"/>
                </a:solidFill>
                <a:latin typeface="Arial" pitchFamily="34" charset="0"/>
                <a:ea typeface="+mn-ea"/>
              </a:defRPr>
            </a:lvl1pPr>
          </a:lstStyle>
          <a:p>
            <a:pPr>
              <a:defRPr/>
            </a:pPr>
            <a:endParaRPr lang="en-US" altLang="zh-CN"/>
          </a:p>
        </p:txBody>
      </p:sp>
      <p:sp>
        <p:nvSpPr>
          <p:cNvPr id="6150" name="页脚占位符 4"/>
          <p:cNvSpPr>
            <a:spLocks noGrp="1" noChangeArrowheads="1"/>
          </p:cNvSpPr>
          <p:nvPr>
            <p:ph type="ftr" sz="quarter" idx="3"/>
          </p:nvPr>
        </p:nvSpPr>
        <p:spPr bwMode="auto">
          <a:xfrm>
            <a:off x="3124200" y="6356350"/>
            <a:ext cx="2895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fontAlgn="base">
              <a:defRPr sz="1200" b="0">
                <a:solidFill>
                  <a:srgbClr val="898989"/>
                </a:solidFill>
                <a:latin typeface="Arial" pitchFamily="34" charset="0"/>
                <a:ea typeface="+mn-ea"/>
              </a:defRPr>
            </a:lvl1pPr>
          </a:lstStyle>
          <a:p>
            <a:pPr>
              <a:defRPr/>
            </a:pPr>
            <a:endParaRPr lang="zh-CN" altLang="en-US"/>
          </a:p>
        </p:txBody>
      </p:sp>
      <p:sp>
        <p:nvSpPr>
          <p:cNvPr id="6151" name="灯片编号占位符 5"/>
          <p:cNvSpPr>
            <a:spLocks noGrp="1" noChangeArrowheads="1"/>
          </p:cNvSpPr>
          <p:nvPr>
            <p:ph type="sldNum" sz="quarter" idx="4"/>
          </p:nvPr>
        </p:nvSpPr>
        <p:spPr bwMode="auto">
          <a:xfrm>
            <a:off x="6553200" y="6356350"/>
            <a:ext cx="21336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fontAlgn="base">
              <a:defRPr sz="1200" b="0">
                <a:solidFill>
                  <a:srgbClr val="898989"/>
                </a:solidFill>
                <a:latin typeface="Arial" pitchFamily="34" charset="0"/>
                <a:ea typeface="+mn-ea"/>
              </a:defRPr>
            </a:lvl1pPr>
          </a:lstStyle>
          <a:p>
            <a:pPr>
              <a:defRPr/>
            </a:pPr>
            <a:r>
              <a:rPr lang="en-US"/>
              <a:t>121</a:t>
            </a:r>
            <a:endParaRPr lang="en-US" altLang="zh-CN"/>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ea typeface="+mn-ea"/>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wmf"/><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emf"/><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cjw\桌面\01 办公系统.jpg"/>
          <p:cNvPicPr>
            <a:picLocks noChangeAspect="1" noChangeArrowheads="1"/>
          </p:cNvPicPr>
          <p:nvPr/>
        </p:nvPicPr>
        <p:blipFill>
          <a:blip r:embed="rId2"/>
          <a:srcRect l="394" t="211" r="157" b="398"/>
          <a:stretch>
            <a:fillRect/>
          </a:stretch>
        </p:blipFill>
        <p:spPr bwMode="auto">
          <a:xfrm>
            <a:off x="0" y="0"/>
            <a:ext cx="9144000" cy="6858000"/>
          </a:xfrm>
          <a:prstGeom prst="rect">
            <a:avLst/>
          </a:prstGeom>
          <a:noFill/>
          <a:ln w="9525">
            <a:noFill/>
            <a:miter lim="800000"/>
            <a:headEnd/>
            <a:tailEnd/>
          </a:ln>
        </p:spPr>
      </p:pic>
      <p:sp>
        <p:nvSpPr>
          <p:cNvPr id="5123" name="矩形 7"/>
          <p:cNvSpPr>
            <a:spLocks noChangeArrowheads="1"/>
          </p:cNvSpPr>
          <p:nvPr/>
        </p:nvSpPr>
        <p:spPr bwMode="auto">
          <a:xfrm>
            <a:off x="1116013" y="1412875"/>
            <a:ext cx="7010400" cy="1108075"/>
          </a:xfrm>
          <a:prstGeom prst="rect">
            <a:avLst/>
          </a:prstGeom>
          <a:noFill/>
          <a:ln w="9525">
            <a:noFill/>
            <a:miter lim="800000"/>
            <a:headEnd/>
            <a:tailEnd/>
          </a:ln>
        </p:spPr>
        <p:txBody>
          <a:bodyPr wrap="none">
            <a:spAutoFit/>
          </a:bodyPr>
          <a:lstStyle/>
          <a:p>
            <a:pPr algn="l" fontAlgn="base"/>
            <a:r>
              <a:rPr lang="en-US" altLang="zh-CN" sz="6600" b="0">
                <a:solidFill>
                  <a:schemeClr val="bg1"/>
                </a:solidFill>
                <a:latin typeface="微软雅黑" pitchFamily="34" charset="-122"/>
              </a:rPr>
              <a:t>SSL VPN</a:t>
            </a:r>
            <a:r>
              <a:rPr lang="zh-CN" altLang="en-US" sz="6600" b="0">
                <a:solidFill>
                  <a:schemeClr val="bg1"/>
                </a:solidFill>
                <a:latin typeface="微软雅黑" pitchFamily="34" charset="-122"/>
              </a:rPr>
              <a:t>产品培训</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flipV="1">
            <a:off x="6324600" y="2895600"/>
            <a:ext cx="1447800" cy="152400"/>
          </a:xfrm>
          <a:prstGeom prst="line">
            <a:avLst/>
          </a:prstGeom>
          <a:noFill/>
          <a:ln w="38100">
            <a:solidFill>
              <a:srgbClr val="FF3300"/>
            </a:solidFill>
            <a:round/>
            <a:headEnd/>
            <a:tailEnd/>
          </a:ln>
        </p:spPr>
        <p:txBody>
          <a:bodyPr wrap="none" lIns="73025" tIns="36512" rIns="73025" bIns="36512" anchor="ctr"/>
          <a:lstStyle/>
          <a:p>
            <a:endParaRPr lang="zh-CN" altLang="en-US"/>
          </a:p>
        </p:txBody>
      </p:sp>
      <p:sp>
        <p:nvSpPr>
          <p:cNvPr id="14339" name="Line 3"/>
          <p:cNvSpPr>
            <a:spLocks noChangeShapeType="1"/>
          </p:cNvSpPr>
          <p:nvPr/>
        </p:nvSpPr>
        <p:spPr bwMode="auto">
          <a:xfrm flipV="1">
            <a:off x="1524000" y="2895600"/>
            <a:ext cx="2209800" cy="381000"/>
          </a:xfrm>
          <a:prstGeom prst="line">
            <a:avLst/>
          </a:prstGeom>
          <a:noFill/>
          <a:ln w="38100">
            <a:solidFill>
              <a:schemeClr val="bg1"/>
            </a:solidFill>
            <a:round/>
            <a:headEnd/>
            <a:tailEnd/>
          </a:ln>
        </p:spPr>
        <p:txBody>
          <a:bodyPr wrap="none" lIns="73025" tIns="36512" rIns="73025" bIns="36512" anchor="ctr"/>
          <a:lstStyle/>
          <a:p>
            <a:endParaRPr lang="zh-CN" altLang="en-US"/>
          </a:p>
        </p:txBody>
      </p:sp>
      <p:pic>
        <p:nvPicPr>
          <p:cNvPr id="14340" name="Picture 4" descr="企业内部网"/>
          <p:cNvPicPr>
            <a:picLocks noChangeAspect="1" noChangeArrowheads="1"/>
          </p:cNvPicPr>
          <p:nvPr/>
        </p:nvPicPr>
        <p:blipFill>
          <a:blip r:embed="rId3"/>
          <a:srcRect/>
          <a:stretch>
            <a:fillRect/>
          </a:stretch>
        </p:blipFill>
        <p:spPr bwMode="auto">
          <a:xfrm>
            <a:off x="7315200" y="1676400"/>
            <a:ext cx="1600200" cy="2438400"/>
          </a:xfrm>
          <a:prstGeom prst="rect">
            <a:avLst/>
          </a:prstGeom>
          <a:noFill/>
          <a:ln w="9525">
            <a:noFill/>
            <a:miter lim="800000"/>
            <a:headEnd/>
            <a:tailEnd/>
          </a:ln>
        </p:spPr>
      </p:pic>
      <p:pic>
        <p:nvPicPr>
          <p:cNvPr id="14341" name="Picture 5" descr="sohu"/>
          <p:cNvPicPr>
            <a:picLocks noChangeAspect="1" noChangeArrowheads="1"/>
          </p:cNvPicPr>
          <p:nvPr/>
        </p:nvPicPr>
        <p:blipFill>
          <a:blip r:embed="rId4"/>
          <a:srcRect/>
          <a:stretch>
            <a:fillRect/>
          </a:stretch>
        </p:blipFill>
        <p:spPr bwMode="auto">
          <a:xfrm>
            <a:off x="457200" y="2268538"/>
            <a:ext cx="1295400" cy="1190625"/>
          </a:xfrm>
          <a:prstGeom prst="rect">
            <a:avLst/>
          </a:prstGeom>
          <a:noFill/>
          <a:ln w="9525">
            <a:noFill/>
            <a:miter lim="800000"/>
            <a:headEnd/>
            <a:tailEnd/>
          </a:ln>
        </p:spPr>
      </p:pic>
      <p:pic>
        <p:nvPicPr>
          <p:cNvPr id="14342" name="Picture 6" descr="ip-hotel"/>
          <p:cNvPicPr>
            <a:picLocks noChangeAspect="1" noChangeArrowheads="1"/>
          </p:cNvPicPr>
          <p:nvPr/>
        </p:nvPicPr>
        <p:blipFill>
          <a:blip r:embed="rId5"/>
          <a:srcRect/>
          <a:stretch>
            <a:fillRect/>
          </a:stretch>
        </p:blipFill>
        <p:spPr bwMode="auto">
          <a:xfrm>
            <a:off x="685800" y="304800"/>
            <a:ext cx="1222375" cy="1371600"/>
          </a:xfrm>
          <a:prstGeom prst="rect">
            <a:avLst/>
          </a:prstGeom>
          <a:noFill/>
          <a:ln w="9525">
            <a:noFill/>
            <a:miter lim="800000"/>
            <a:headEnd/>
            <a:tailEnd/>
          </a:ln>
        </p:spPr>
      </p:pic>
      <p:grpSp>
        <p:nvGrpSpPr>
          <p:cNvPr id="14343" name="Group 7"/>
          <p:cNvGrpSpPr>
            <a:grpSpLocks/>
          </p:cNvGrpSpPr>
          <p:nvPr/>
        </p:nvGrpSpPr>
        <p:grpSpPr bwMode="auto">
          <a:xfrm>
            <a:off x="3124200" y="2743200"/>
            <a:ext cx="1676400" cy="1066800"/>
            <a:chOff x="0" y="0"/>
            <a:chExt cx="1248" cy="1248"/>
          </a:xfrm>
        </p:grpSpPr>
        <p:pic>
          <p:nvPicPr>
            <p:cNvPr id="14362" name="Picture 8" descr="地球"/>
            <p:cNvPicPr>
              <a:picLocks noChangeAspect="1" noChangeArrowheads="1"/>
            </p:cNvPicPr>
            <p:nvPr/>
          </p:nvPicPr>
          <p:blipFill>
            <a:blip r:embed="rId6"/>
            <a:srcRect/>
            <a:stretch>
              <a:fillRect/>
            </a:stretch>
          </p:blipFill>
          <p:spPr bwMode="auto">
            <a:xfrm>
              <a:off x="0" y="0"/>
              <a:ext cx="1248" cy="1248"/>
            </a:xfrm>
            <a:prstGeom prst="rect">
              <a:avLst/>
            </a:prstGeom>
            <a:noFill/>
            <a:ln w="9525">
              <a:noFill/>
              <a:miter lim="800000"/>
              <a:headEnd/>
              <a:tailEnd/>
            </a:ln>
          </p:spPr>
        </p:pic>
        <p:sp>
          <p:nvSpPr>
            <p:cNvPr id="14363" name="WordArt 9"/>
            <p:cNvSpPr>
              <a:spLocks noChangeArrowheads="1" noChangeShapeType="1"/>
            </p:cNvSpPr>
            <p:nvPr/>
          </p:nvSpPr>
          <p:spPr bwMode="auto">
            <a:xfrm>
              <a:off x="48" y="494"/>
              <a:ext cx="1152" cy="398"/>
            </a:xfrm>
            <a:prstGeom prst="rect">
              <a:avLst/>
            </a:prstGeom>
          </p:spPr>
          <p:txBody>
            <a:bodyPr wrap="none" fromWordArt="1">
              <a:prstTxWarp prst="textCanDown">
                <a:avLst>
                  <a:gd name="adj" fmla="val 33333"/>
                </a:avLst>
              </a:prstTxWarp>
            </a:bodyPr>
            <a:lstStyle/>
            <a:p>
              <a:r>
                <a:rPr lang="en-US" altLang="zh-CN" sz="3600" kern="10">
                  <a:ln w="9525">
                    <a:noFill/>
                    <a:round/>
                    <a:headEnd/>
                    <a:tailEnd/>
                  </a:ln>
                  <a:solidFill>
                    <a:srgbClr val="FFFFCC"/>
                  </a:solidFill>
                  <a:effectLst>
                    <a:outerShdw dist="35921" dir="2700000" algn="ctr" rotWithShape="0">
                      <a:schemeClr val="tx1"/>
                    </a:outerShdw>
                  </a:effectLst>
                  <a:latin typeface="Arial"/>
                  <a:cs typeface="Arial"/>
                </a:rPr>
                <a:t>Internet</a:t>
              </a:r>
              <a:endParaRPr lang="zh-CN" altLang="en-US" sz="3600" kern="10">
                <a:ln w="9525">
                  <a:noFill/>
                  <a:round/>
                  <a:headEnd/>
                  <a:tailEnd/>
                </a:ln>
                <a:solidFill>
                  <a:srgbClr val="FFFFCC"/>
                </a:solidFill>
                <a:effectLst>
                  <a:outerShdw dist="35921" dir="2700000" algn="ctr" rotWithShape="0">
                    <a:schemeClr val="tx1"/>
                  </a:outerShdw>
                </a:effectLst>
                <a:latin typeface="Arial"/>
                <a:cs typeface="Arial"/>
              </a:endParaRPr>
            </a:p>
          </p:txBody>
        </p:sp>
      </p:grpSp>
      <p:sp>
        <p:nvSpPr>
          <p:cNvPr id="14344" name="Line 10"/>
          <p:cNvSpPr>
            <a:spLocks noChangeShapeType="1"/>
          </p:cNvSpPr>
          <p:nvPr/>
        </p:nvSpPr>
        <p:spPr bwMode="auto">
          <a:xfrm>
            <a:off x="5181600" y="0"/>
            <a:ext cx="0" cy="6400800"/>
          </a:xfrm>
          <a:prstGeom prst="line">
            <a:avLst/>
          </a:prstGeom>
          <a:noFill/>
          <a:ln w="38100">
            <a:solidFill>
              <a:srgbClr val="FF3300"/>
            </a:solidFill>
            <a:prstDash val="dashDot"/>
            <a:round/>
            <a:headEnd/>
            <a:tailEnd/>
          </a:ln>
        </p:spPr>
        <p:txBody>
          <a:bodyPr wrap="none" lIns="73025" tIns="36512" rIns="73025" bIns="36512" anchor="ctr"/>
          <a:lstStyle/>
          <a:p>
            <a:endParaRPr lang="zh-CN" altLang="en-US"/>
          </a:p>
        </p:txBody>
      </p:sp>
      <p:sp>
        <p:nvSpPr>
          <p:cNvPr id="14345" name="AutoShape 11"/>
          <p:cNvSpPr>
            <a:spLocks noChangeArrowheads="1"/>
          </p:cNvSpPr>
          <p:nvPr/>
        </p:nvSpPr>
        <p:spPr bwMode="auto">
          <a:xfrm>
            <a:off x="3733800" y="3733800"/>
            <a:ext cx="228600" cy="381000"/>
          </a:xfrm>
          <a:prstGeom prst="chevron">
            <a:avLst>
              <a:gd name="adj" fmla="val 25000"/>
            </a:avLst>
          </a:prstGeom>
          <a:solidFill>
            <a:srgbClr val="FFCC00"/>
          </a:solidFill>
          <a:ln w="9525">
            <a:noFill/>
            <a:miter lim="800000"/>
            <a:headEnd/>
            <a:tailEnd/>
          </a:ln>
        </p:spPr>
        <p:txBody>
          <a:bodyPr wrap="none" lIns="73025" tIns="36512" rIns="73025" bIns="36512" anchor="ctr"/>
          <a:lstStyle/>
          <a:p>
            <a:endParaRPr lang="zh-CN" altLang="en-US"/>
          </a:p>
        </p:txBody>
      </p:sp>
      <p:sp>
        <p:nvSpPr>
          <p:cNvPr id="14346" name="AutoShape 12"/>
          <p:cNvSpPr>
            <a:spLocks noChangeArrowheads="1"/>
          </p:cNvSpPr>
          <p:nvPr/>
        </p:nvSpPr>
        <p:spPr bwMode="auto">
          <a:xfrm>
            <a:off x="3962400" y="3733800"/>
            <a:ext cx="228600" cy="381000"/>
          </a:xfrm>
          <a:prstGeom prst="chevron">
            <a:avLst>
              <a:gd name="adj" fmla="val 25000"/>
            </a:avLst>
          </a:prstGeom>
          <a:solidFill>
            <a:srgbClr val="FFCC00"/>
          </a:solidFill>
          <a:ln w="9525">
            <a:noFill/>
            <a:miter lim="800000"/>
            <a:headEnd/>
            <a:tailEnd/>
          </a:ln>
        </p:spPr>
        <p:txBody>
          <a:bodyPr wrap="none" lIns="73025" tIns="36512" rIns="73025" bIns="36512" anchor="ctr"/>
          <a:lstStyle/>
          <a:p>
            <a:endParaRPr lang="zh-CN" altLang="en-US"/>
          </a:p>
        </p:txBody>
      </p:sp>
      <p:sp>
        <p:nvSpPr>
          <p:cNvPr id="14347" name="AutoShape 13"/>
          <p:cNvSpPr>
            <a:spLocks noChangeArrowheads="1"/>
          </p:cNvSpPr>
          <p:nvPr/>
        </p:nvSpPr>
        <p:spPr bwMode="auto">
          <a:xfrm>
            <a:off x="4191000" y="3733800"/>
            <a:ext cx="228600" cy="381000"/>
          </a:xfrm>
          <a:prstGeom prst="chevron">
            <a:avLst>
              <a:gd name="adj" fmla="val 25000"/>
            </a:avLst>
          </a:prstGeom>
          <a:solidFill>
            <a:srgbClr val="FFCC00"/>
          </a:solidFill>
          <a:ln w="9525">
            <a:noFill/>
            <a:miter lim="800000"/>
            <a:headEnd/>
            <a:tailEnd/>
          </a:ln>
        </p:spPr>
        <p:txBody>
          <a:bodyPr wrap="none" lIns="73025" tIns="36512" rIns="73025" bIns="36512" anchor="ctr"/>
          <a:lstStyle/>
          <a:p>
            <a:endParaRPr lang="zh-CN" altLang="en-US"/>
          </a:p>
        </p:txBody>
      </p:sp>
      <p:sp>
        <p:nvSpPr>
          <p:cNvPr id="14348" name="AutoShape 14"/>
          <p:cNvSpPr>
            <a:spLocks noChangeArrowheads="1"/>
          </p:cNvSpPr>
          <p:nvPr/>
        </p:nvSpPr>
        <p:spPr bwMode="auto">
          <a:xfrm>
            <a:off x="4419600" y="3733800"/>
            <a:ext cx="228600" cy="381000"/>
          </a:xfrm>
          <a:prstGeom prst="chevron">
            <a:avLst>
              <a:gd name="adj" fmla="val 25000"/>
            </a:avLst>
          </a:prstGeom>
          <a:solidFill>
            <a:srgbClr val="FFCC00"/>
          </a:solidFill>
          <a:ln w="9525">
            <a:noFill/>
            <a:miter lim="800000"/>
            <a:headEnd/>
            <a:tailEnd/>
          </a:ln>
        </p:spPr>
        <p:txBody>
          <a:bodyPr wrap="none" lIns="73025" tIns="36512" rIns="73025" bIns="36512" anchor="ctr"/>
          <a:lstStyle/>
          <a:p>
            <a:endParaRPr lang="zh-CN" altLang="en-US"/>
          </a:p>
        </p:txBody>
      </p:sp>
      <p:sp>
        <p:nvSpPr>
          <p:cNvPr id="14349" name="Text Box 15"/>
          <p:cNvSpPr txBox="1">
            <a:spLocks noChangeArrowheads="1"/>
          </p:cNvSpPr>
          <p:nvPr/>
        </p:nvSpPr>
        <p:spPr bwMode="auto">
          <a:xfrm>
            <a:off x="6096000" y="5257800"/>
            <a:ext cx="1295400" cy="347663"/>
          </a:xfrm>
          <a:prstGeom prst="rect">
            <a:avLst/>
          </a:prstGeom>
          <a:noFill/>
          <a:ln w="9525">
            <a:noFill/>
            <a:miter lim="800000"/>
            <a:headEnd/>
            <a:tailEnd/>
          </a:ln>
        </p:spPr>
        <p:txBody>
          <a:bodyPr lIns="73025" tIns="36512" rIns="73025" bIns="36512">
            <a:spAutoFit/>
          </a:bodyPr>
          <a:lstStyle/>
          <a:p>
            <a:pPr eaLnBrk="0" fontAlgn="base" hangingPunct="0">
              <a:spcBef>
                <a:spcPct val="50000"/>
              </a:spcBef>
            </a:pPr>
            <a:r>
              <a:rPr lang="zh-CN" altLang="en-US">
                <a:latin typeface="Verdana" pitchFamily="34" charset="0"/>
                <a:ea typeface="宋体" pitchFamily="2" charset="-122"/>
              </a:rPr>
              <a:t>内网</a:t>
            </a:r>
          </a:p>
        </p:txBody>
      </p:sp>
      <p:sp>
        <p:nvSpPr>
          <p:cNvPr id="14350" name="Text Box 16"/>
          <p:cNvSpPr txBox="1">
            <a:spLocks noChangeArrowheads="1"/>
          </p:cNvSpPr>
          <p:nvPr/>
        </p:nvSpPr>
        <p:spPr bwMode="auto">
          <a:xfrm>
            <a:off x="3733800" y="5257800"/>
            <a:ext cx="1295400" cy="347663"/>
          </a:xfrm>
          <a:prstGeom prst="rect">
            <a:avLst/>
          </a:prstGeom>
          <a:noFill/>
          <a:ln w="9525">
            <a:noFill/>
            <a:miter lim="800000"/>
            <a:headEnd/>
            <a:tailEnd/>
          </a:ln>
        </p:spPr>
        <p:txBody>
          <a:bodyPr lIns="73025" tIns="36512" rIns="73025" bIns="36512">
            <a:spAutoFit/>
          </a:bodyPr>
          <a:lstStyle/>
          <a:p>
            <a:pPr eaLnBrk="0" fontAlgn="base" hangingPunct="0">
              <a:spcBef>
                <a:spcPct val="50000"/>
              </a:spcBef>
            </a:pPr>
            <a:r>
              <a:rPr lang="zh-CN" altLang="en-US">
                <a:latin typeface="Verdana" pitchFamily="34" charset="0"/>
                <a:ea typeface="宋体" pitchFamily="2" charset="-122"/>
              </a:rPr>
              <a:t>外网</a:t>
            </a:r>
          </a:p>
        </p:txBody>
      </p:sp>
      <p:sp>
        <p:nvSpPr>
          <p:cNvPr id="14351" name="Line 17"/>
          <p:cNvSpPr>
            <a:spLocks noChangeShapeType="1"/>
          </p:cNvSpPr>
          <p:nvPr/>
        </p:nvSpPr>
        <p:spPr bwMode="auto">
          <a:xfrm>
            <a:off x="1676400" y="1295400"/>
            <a:ext cx="2057400" cy="1600200"/>
          </a:xfrm>
          <a:prstGeom prst="line">
            <a:avLst/>
          </a:prstGeom>
          <a:noFill/>
          <a:ln w="38100">
            <a:solidFill>
              <a:schemeClr val="bg1"/>
            </a:solidFill>
            <a:round/>
            <a:headEnd/>
            <a:tailEnd/>
          </a:ln>
        </p:spPr>
        <p:txBody>
          <a:bodyPr wrap="none" lIns="73025" tIns="36512" rIns="73025" bIns="36512" anchor="ctr"/>
          <a:lstStyle/>
          <a:p>
            <a:endParaRPr lang="zh-CN" altLang="en-US"/>
          </a:p>
        </p:txBody>
      </p:sp>
      <p:sp>
        <p:nvSpPr>
          <p:cNvPr id="14352" name="Line 18"/>
          <p:cNvSpPr>
            <a:spLocks noChangeShapeType="1"/>
          </p:cNvSpPr>
          <p:nvPr/>
        </p:nvSpPr>
        <p:spPr bwMode="auto">
          <a:xfrm flipV="1">
            <a:off x="4191000" y="2971800"/>
            <a:ext cx="1828800" cy="152400"/>
          </a:xfrm>
          <a:prstGeom prst="line">
            <a:avLst/>
          </a:prstGeom>
          <a:noFill/>
          <a:ln w="38100">
            <a:solidFill>
              <a:srgbClr val="FF3300"/>
            </a:solidFill>
            <a:round/>
            <a:headEnd/>
            <a:tailEnd/>
          </a:ln>
        </p:spPr>
        <p:txBody>
          <a:bodyPr wrap="none" lIns="73025" tIns="36512" rIns="73025" bIns="36512" anchor="ctr"/>
          <a:lstStyle/>
          <a:p>
            <a:endParaRPr lang="zh-CN" altLang="en-US"/>
          </a:p>
        </p:txBody>
      </p:sp>
      <p:sp>
        <p:nvSpPr>
          <p:cNvPr id="14353" name="Text Box 19"/>
          <p:cNvSpPr txBox="1">
            <a:spLocks noChangeArrowheads="1"/>
          </p:cNvSpPr>
          <p:nvPr/>
        </p:nvSpPr>
        <p:spPr bwMode="auto">
          <a:xfrm>
            <a:off x="685800" y="1600200"/>
            <a:ext cx="1098550" cy="366713"/>
          </a:xfrm>
          <a:prstGeom prst="rect">
            <a:avLst/>
          </a:prstGeom>
          <a:noFill/>
          <a:ln w="9525">
            <a:noFill/>
            <a:miter lim="800000"/>
            <a:headEnd/>
            <a:tailEnd/>
          </a:ln>
        </p:spPr>
        <p:txBody>
          <a:bodyPr wrap="none">
            <a:spAutoFit/>
          </a:bodyPr>
          <a:lstStyle/>
          <a:p>
            <a:pPr algn="l">
              <a:buSzPct val="100000"/>
              <a:buFont typeface="Arial" charset="0"/>
              <a:buNone/>
            </a:pPr>
            <a:r>
              <a:rPr lang="zh-CN" altLang="en-US">
                <a:latin typeface="Verdana" pitchFamily="34" charset="0"/>
                <a:ea typeface="宋体" pitchFamily="2" charset="-122"/>
              </a:rPr>
              <a:t>移动接入</a:t>
            </a:r>
          </a:p>
        </p:txBody>
      </p:sp>
      <p:sp>
        <p:nvSpPr>
          <p:cNvPr id="14354" name="Text Box 20"/>
          <p:cNvSpPr txBox="1">
            <a:spLocks noChangeArrowheads="1"/>
          </p:cNvSpPr>
          <p:nvPr/>
        </p:nvSpPr>
        <p:spPr bwMode="auto">
          <a:xfrm>
            <a:off x="381000" y="3349625"/>
            <a:ext cx="1303338" cy="366713"/>
          </a:xfrm>
          <a:prstGeom prst="rect">
            <a:avLst/>
          </a:prstGeom>
          <a:noFill/>
          <a:ln w="9525">
            <a:noFill/>
            <a:miter lim="800000"/>
            <a:headEnd/>
            <a:tailEnd/>
          </a:ln>
        </p:spPr>
        <p:txBody>
          <a:bodyPr wrap="none">
            <a:spAutoFit/>
          </a:bodyPr>
          <a:lstStyle/>
          <a:p>
            <a:pPr algn="l">
              <a:buSzPct val="100000"/>
              <a:buFont typeface="Arial" charset="0"/>
              <a:buNone/>
            </a:pPr>
            <a:r>
              <a:rPr lang="zh-CN" altLang="en-US">
                <a:ea typeface="宋体" pitchFamily="2" charset="-122"/>
              </a:rPr>
              <a:t>第三方接入</a:t>
            </a:r>
          </a:p>
        </p:txBody>
      </p:sp>
      <p:pic>
        <p:nvPicPr>
          <p:cNvPr id="14355" name="Picture 21" descr="图片11"/>
          <p:cNvPicPr>
            <a:picLocks noChangeAspect="1" noChangeArrowheads="1"/>
          </p:cNvPicPr>
          <p:nvPr/>
        </p:nvPicPr>
        <p:blipFill>
          <a:blip r:embed="rId7"/>
          <a:srcRect/>
          <a:stretch>
            <a:fillRect/>
          </a:stretch>
        </p:blipFill>
        <p:spPr bwMode="auto">
          <a:xfrm>
            <a:off x="327025" y="3898900"/>
            <a:ext cx="1524000" cy="1309688"/>
          </a:xfrm>
          <a:prstGeom prst="rect">
            <a:avLst/>
          </a:prstGeom>
          <a:noFill/>
          <a:ln w="9525">
            <a:noFill/>
            <a:miter lim="800000"/>
            <a:headEnd/>
            <a:tailEnd/>
          </a:ln>
        </p:spPr>
      </p:pic>
      <p:sp>
        <p:nvSpPr>
          <p:cNvPr id="14356" name="Text Box 22"/>
          <p:cNvSpPr txBox="1">
            <a:spLocks noChangeArrowheads="1"/>
          </p:cNvSpPr>
          <p:nvPr/>
        </p:nvSpPr>
        <p:spPr bwMode="auto">
          <a:xfrm>
            <a:off x="250825" y="5222875"/>
            <a:ext cx="2422525" cy="366713"/>
          </a:xfrm>
          <a:prstGeom prst="rect">
            <a:avLst/>
          </a:prstGeom>
          <a:noFill/>
          <a:ln w="9525">
            <a:noFill/>
            <a:miter lim="800000"/>
            <a:headEnd/>
            <a:tailEnd/>
          </a:ln>
        </p:spPr>
        <p:txBody>
          <a:bodyPr wrap="none">
            <a:spAutoFit/>
          </a:bodyPr>
          <a:lstStyle/>
          <a:p>
            <a:pPr algn="l">
              <a:buSzPct val="100000"/>
              <a:buFont typeface="Arial" charset="0"/>
              <a:buNone/>
            </a:pPr>
            <a:r>
              <a:rPr lang="zh-CN" altLang="en-US">
                <a:latin typeface="Verdana" pitchFamily="34" charset="0"/>
                <a:ea typeface="宋体" pitchFamily="2" charset="-122"/>
              </a:rPr>
              <a:t>远程接入（偏远地区）</a:t>
            </a:r>
          </a:p>
        </p:txBody>
      </p:sp>
      <p:sp>
        <p:nvSpPr>
          <p:cNvPr id="14357" name="Rectangle 23"/>
          <p:cNvSpPr>
            <a:spLocks noChangeArrowheads="1"/>
          </p:cNvSpPr>
          <p:nvPr/>
        </p:nvSpPr>
        <p:spPr bwMode="auto">
          <a:xfrm>
            <a:off x="446088" y="228600"/>
            <a:ext cx="8088312" cy="835025"/>
          </a:xfrm>
          <a:prstGeom prst="rect">
            <a:avLst/>
          </a:prstGeom>
          <a:noFill/>
          <a:ln w="9525">
            <a:noFill/>
            <a:miter lim="800000"/>
            <a:headEnd/>
            <a:tailEnd/>
          </a:ln>
        </p:spPr>
        <p:txBody>
          <a:bodyPr/>
          <a:lstStyle/>
          <a:p>
            <a:pPr marL="342900" indent="-342900" fontAlgn="base">
              <a:spcBef>
                <a:spcPct val="20000"/>
              </a:spcBef>
              <a:buFont typeface="Arial" charset="0"/>
              <a:buNone/>
            </a:pPr>
            <a:r>
              <a:rPr lang="en-US" altLang="zh-CN" sz="4400" b="0">
                <a:ea typeface="黑体" pitchFamily="49" charset="-122"/>
              </a:rPr>
              <a:t>SSL VPN</a:t>
            </a:r>
            <a:r>
              <a:rPr lang="zh-CN" altLang="en-US" sz="4400" b="0">
                <a:ea typeface="黑体" pitchFamily="49" charset="-122"/>
              </a:rPr>
              <a:t>解决之道</a:t>
            </a:r>
          </a:p>
        </p:txBody>
      </p:sp>
      <p:sp>
        <p:nvSpPr>
          <p:cNvPr id="14358" name="Line 24"/>
          <p:cNvSpPr>
            <a:spLocks noChangeShapeType="1"/>
          </p:cNvSpPr>
          <p:nvPr/>
        </p:nvSpPr>
        <p:spPr bwMode="auto">
          <a:xfrm flipV="1">
            <a:off x="1692275" y="3048000"/>
            <a:ext cx="2193925" cy="20638"/>
          </a:xfrm>
          <a:prstGeom prst="line">
            <a:avLst/>
          </a:prstGeom>
          <a:noFill/>
          <a:ln w="38100">
            <a:solidFill>
              <a:schemeClr val="tx1"/>
            </a:solidFill>
            <a:round/>
            <a:headEnd/>
            <a:tailEnd/>
          </a:ln>
        </p:spPr>
        <p:txBody>
          <a:bodyPr wrap="none" lIns="73025" tIns="36512" rIns="73025" bIns="36512" anchor="ctr"/>
          <a:lstStyle/>
          <a:p>
            <a:endParaRPr lang="zh-CN" altLang="en-US"/>
          </a:p>
        </p:txBody>
      </p:sp>
      <p:sp>
        <p:nvSpPr>
          <p:cNvPr id="14359" name="Line 25"/>
          <p:cNvSpPr>
            <a:spLocks noChangeShapeType="1"/>
          </p:cNvSpPr>
          <p:nvPr/>
        </p:nvSpPr>
        <p:spPr bwMode="auto">
          <a:xfrm>
            <a:off x="1828800" y="1447800"/>
            <a:ext cx="2057400" cy="1600200"/>
          </a:xfrm>
          <a:prstGeom prst="line">
            <a:avLst/>
          </a:prstGeom>
          <a:noFill/>
          <a:ln w="38100">
            <a:solidFill>
              <a:schemeClr val="tx1"/>
            </a:solidFill>
            <a:round/>
            <a:headEnd/>
            <a:tailEnd/>
          </a:ln>
        </p:spPr>
        <p:txBody>
          <a:bodyPr wrap="none" lIns="73025" tIns="36512" rIns="73025" bIns="36512" anchor="ctr"/>
          <a:lstStyle/>
          <a:p>
            <a:endParaRPr lang="zh-CN" altLang="en-US"/>
          </a:p>
        </p:txBody>
      </p:sp>
      <p:sp>
        <p:nvSpPr>
          <p:cNvPr id="14360" name="Line 26"/>
          <p:cNvSpPr>
            <a:spLocks noChangeShapeType="1"/>
          </p:cNvSpPr>
          <p:nvPr/>
        </p:nvSpPr>
        <p:spPr bwMode="auto">
          <a:xfrm flipV="1">
            <a:off x="1692275" y="3048000"/>
            <a:ext cx="2193925" cy="1533525"/>
          </a:xfrm>
          <a:prstGeom prst="line">
            <a:avLst/>
          </a:prstGeom>
          <a:noFill/>
          <a:ln w="38100">
            <a:solidFill>
              <a:schemeClr val="tx1"/>
            </a:solidFill>
            <a:round/>
            <a:headEnd/>
            <a:tailEnd/>
          </a:ln>
        </p:spPr>
        <p:txBody>
          <a:bodyPr wrap="none" lIns="73025" tIns="36512" rIns="73025" bIns="36512" anchor="ctr"/>
          <a:lstStyle/>
          <a:p>
            <a:endParaRPr lang="zh-CN" altLang="en-US"/>
          </a:p>
        </p:txBody>
      </p:sp>
      <p:pic>
        <p:nvPicPr>
          <p:cNvPr id="14361" name="Picture 27" descr="M5400-new"/>
          <p:cNvPicPr>
            <a:picLocks noChangeAspect="1" noChangeArrowheads="1"/>
          </p:cNvPicPr>
          <p:nvPr/>
        </p:nvPicPr>
        <p:blipFill>
          <a:blip r:embed="rId8"/>
          <a:srcRect/>
          <a:stretch>
            <a:fillRect/>
          </a:stretch>
        </p:blipFill>
        <p:spPr bwMode="auto">
          <a:xfrm>
            <a:off x="5715000" y="1600200"/>
            <a:ext cx="903288" cy="3124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2"/>
          <p:cNvSpPr>
            <a:spLocks noGrp="1"/>
          </p:cNvSpPr>
          <p:nvPr>
            <p:ph type="title"/>
          </p:nvPr>
        </p:nvSpPr>
        <p:spPr/>
        <p:txBody>
          <a:bodyPr/>
          <a:lstStyle/>
          <a:p>
            <a:pPr eaLnBrk="1" hangingPunct="1"/>
            <a:r>
              <a:rPr lang="en-US" altLang="zh-CN" smtClean="0"/>
              <a:t>SSL VPN </a:t>
            </a:r>
            <a:r>
              <a:rPr lang="zh-CN" altLang="en-US" smtClean="0"/>
              <a:t>的创新应用点</a:t>
            </a:r>
          </a:p>
        </p:txBody>
      </p:sp>
      <p:sp>
        <p:nvSpPr>
          <p:cNvPr id="15363" name="内容占位符 1"/>
          <p:cNvSpPr>
            <a:spLocks noGrp="1"/>
          </p:cNvSpPr>
          <p:nvPr>
            <p:ph idx="1"/>
          </p:nvPr>
        </p:nvSpPr>
        <p:spPr/>
        <p:txBody>
          <a:bodyPr/>
          <a:lstStyle/>
          <a:p>
            <a:pPr eaLnBrk="1" hangingPunct="1"/>
            <a:r>
              <a:rPr lang="zh-CN" altLang="en-US" smtClean="0"/>
              <a:t>除了移动办公、远程协同办公互联等常规的使用方法之外，</a:t>
            </a:r>
            <a:r>
              <a:rPr lang="en-US" altLang="zh-CN" smtClean="0"/>
              <a:t>SANGOFR SSL VPN</a:t>
            </a:r>
            <a:r>
              <a:rPr lang="zh-CN" altLang="en-US" smtClean="0"/>
              <a:t>可以应用于内网，利用创新应用点帮助客户解决更多业务网络问题。</a:t>
            </a:r>
            <a:endParaRPr lang="en-US" altLang="zh-CN" smtClean="0"/>
          </a:p>
          <a:p>
            <a:pPr eaLnBrk="1" hangingPunct="1"/>
            <a:endParaRPr lang="en-US" altLang="zh-CN" smtClean="0"/>
          </a:p>
          <a:p>
            <a:pPr eaLnBrk="1" hangingPunct="1">
              <a:buFont typeface="Arial" charset="0"/>
              <a:buNone/>
            </a:pPr>
            <a:endParaRPr lang="zh-CN" alt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ChangeArrowheads="1"/>
          </p:cNvSpPr>
          <p:nvPr/>
        </p:nvSpPr>
        <p:spPr bwMode="auto">
          <a:xfrm>
            <a:off x="381000" y="381000"/>
            <a:ext cx="8135938" cy="676275"/>
          </a:xfrm>
          <a:prstGeom prst="rect">
            <a:avLst/>
          </a:prstGeom>
          <a:noFill/>
          <a:ln w="9525">
            <a:noFill/>
            <a:miter lim="800000"/>
            <a:headEnd/>
            <a:tailEnd/>
          </a:ln>
          <a:effectLst/>
        </p:spPr>
        <p:txBody>
          <a:bodyPr/>
          <a:lstStyle/>
          <a:p>
            <a:pPr marL="342900" indent="-342900" fontAlgn="base">
              <a:spcBef>
                <a:spcPct val="20000"/>
              </a:spcBef>
              <a:buFont typeface="Arial" pitchFamily="34" charset="0"/>
              <a:buNone/>
              <a:defRPr/>
            </a:pPr>
            <a:r>
              <a:rPr lang="zh-CN" altLang="en-US" sz="4400" b="0">
                <a:effectLst>
                  <a:outerShdw blurRad="38100" dist="38100" dir="2700000" algn="tl">
                    <a:srgbClr val="C0C0C0"/>
                  </a:outerShdw>
                </a:effectLst>
                <a:latin typeface="Calibri" pitchFamily="34" charset="0"/>
                <a:ea typeface="宋体" pitchFamily="2" charset="-122"/>
              </a:rPr>
              <a:t>新应用点一：内部专网权限划分</a:t>
            </a:r>
          </a:p>
        </p:txBody>
      </p:sp>
      <p:sp>
        <p:nvSpPr>
          <p:cNvPr id="1028" name="Rectangle 3"/>
          <p:cNvSpPr>
            <a:spLocks noChangeArrowheads="1"/>
          </p:cNvSpPr>
          <p:nvPr/>
        </p:nvSpPr>
        <p:spPr bwMode="auto">
          <a:xfrm>
            <a:off x="381000" y="1143000"/>
            <a:ext cx="8229600" cy="1219200"/>
          </a:xfrm>
          <a:prstGeom prst="rect">
            <a:avLst/>
          </a:prstGeom>
          <a:noFill/>
          <a:ln w="9525">
            <a:noFill/>
            <a:miter lim="800000"/>
            <a:headEnd/>
            <a:tailEnd/>
          </a:ln>
        </p:spPr>
        <p:txBody>
          <a:bodyPr/>
          <a:lstStyle/>
          <a:p>
            <a:pPr marL="342900" indent="-342900" algn="l" fontAlgn="base">
              <a:spcBef>
                <a:spcPct val="20000"/>
              </a:spcBef>
              <a:buFont typeface="Arial" charset="0"/>
              <a:buNone/>
            </a:pPr>
            <a:r>
              <a:rPr lang="zh-CN" altLang="en-US" sz="2400">
                <a:latin typeface="Verdana" pitchFamily="34" charset="0"/>
                <a:ea typeface="宋体" pitchFamily="2" charset="-122"/>
              </a:rPr>
              <a:t>   专网的规模太大，无法做细致的权限划分，无法做细致的身份认证，无法对于传输过程中的数据进行加密，保证安全性</a:t>
            </a:r>
            <a:endParaRPr lang="zh-CN" altLang="en-US" sz="2400" b="0">
              <a:latin typeface="Verdana" pitchFamily="34" charset="0"/>
              <a:ea typeface="黑体" pitchFamily="49" charset="-122"/>
            </a:endParaRPr>
          </a:p>
        </p:txBody>
      </p:sp>
      <p:graphicFrame>
        <p:nvGraphicFramePr>
          <p:cNvPr id="1026" name="Object 5"/>
          <p:cNvGraphicFramePr>
            <a:graphicFrameLocks noChangeAspect="1"/>
          </p:cNvGraphicFramePr>
          <p:nvPr/>
        </p:nvGraphicFramePr>
        <p:xfrm>
          <a:off x="1547813" y="2060575"/>
          <a:ext cx="5607050" cy="4146550"/>
        </p:xfrm>
        <a:graphic>
          <a:graphicData uri="http://schemas.openxmlformats.org/presentationml/2006/ole">
            <p:oleObj spid="_x0000_s1026" r:id="rId4" imgW="9761220" imgH="7558722" progId="Visio.Drawing.11">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defRPr/>
            </a:pPr>
            <a:r>
              <a:rPr lang="zh-CN" altLang="en-US" dirty="0" smtClean="0">
                <a:effectLst>
                  <a:outerShdw blurRad="38100" dist="38100" dir="2700000" algn="tl">
                    <a:srgbClr val="C0C0C0"/>
                  </a:outerShdw>
                </a:effectLst>
              </a:rPr>
              <a:t>新应用点二：网络隔离控制</a:t>
            </a:r>
          </a:p>
        </p:txBody>
      </p:sp>
      <p:pic>
        <p:nvPicPr>
          <p:cNvPr id="16387" name="Picture 5" descr="代理服务器隔离"/>
          <p:cNvPicPr>
            <a:picLocks noChangeAspect="1" noChangeArrowheads="1"/>
          </p:cNvPicPr>
          <p:nvPr/>
        </p:nvPicPr>
        <p:blipFill>
          <a:blip r:embed="rId3"/>
          <a:srcRect/>
          <a:stretch>
            <a:fillRect/>
          </a:stretch>
        </p:blipFill>
        <p:spPr bwMode="auto">
          <a:xfrm>
            <a:off x="2051050" y="2636838"/>
            <a:ext cx="4679950" cy="3454400"/>
          </a:xfrm>
          <a:prstGeom prst="rect">
            <a:avLst/>
          </a:prstGeom>
          <a:noFill/>
          <a:ln w="9525">
            <a:noFill/>
            <a:miter lim="800000"/>
            <a:headEnd/>
            <a:tailEnd/>
          </a:ln>
        </p:spPr>
      </p:pic>
      <p:sp>
        <p:nvSpPr>
          <p:cNvPr id="16388" name="Rectangle 7"/>
          <p:cNvSpPr>
            <a:spLocks noGrp="1" noChangeArrowheads="1"/>
          </p:cNvSpPr>
          <p:nvPr>
            <p:ph type="body" idx="1"/>
          </p:nvPr>
        </p:nvSpPr>
        <p:spPr>
          <a:noFill/>
        </p:spPr>
        <p:txBody>
          <a:bodyPr/>
          <a:lstStyle/>
          <a:p>
            <a:pPr eaLnBrk="1" hangingPunct="1"/>
            <a:r>
              <a:rPr lang="zh-CN" altLang="en-US" smtClean="0"/>
              <a:t>之间通过代理服务器进行隔离，我们设备以单臂形式接入，对于后台应用做隔离发布</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0" y="260350"/>
            <a:ext cx="9144000" cy="676275"/>
          </a:xfrm>
          <a:prstGeom prst="rect">
            <a:avLst/>
          </a:prstGeom>
          <a:noFill/>
          <a:ln w="9525">
            <a:noFill/>
            <a:miter lim="800000"/>
            <a:headEnd/>
            <a:tailEnd/>
          </a:ln>
        </p:spPr>
        <p:txBody>
          <a:bodyPr/>
          <a:lstStyle/>
          <a:p>
            <a:pPr marL="342900" indent="-342900" fontAlgn="base">
              <a:spcBef>
                <a:spcPct val="20000"/>
              </a:spcBef>
              <a:buFont typeface="Arial" charset="0"/>
              <a:buNone/>
            </a:pPr>
            <a:r>
              <a:rPr lang="zh-CN" altLang="en-US" sz="4400" b="0">
                <a:latin typeface="Calibri" pitchFamily="34" charset="0"/>
                <a:ea typeface="宋体" pitchFamily="2" charset="-122"/>
              </a:rPr>
              <a:t>新应用点三：防</a:t>
            </a:r>
            <a:r>
              <a:rPr lang="en-US" altLang="zh-CN" sz="4400" b="0">
                <a:latin typeface="Calibri" pitchFamily="34" charset="0"/>
                <a:ea typeface="宋体" pitchFamily="2" charset="-122"/>
              </a:rPr>
              <a:t>WLAN</a:t>
            </a:r>
            <a:r>
              <a:rPr lang="zh-CN" altLang="en-US" sz="4400" b="0">
                <a:latin typeface="Calibri" pitchFamily="34" charset="0"/>
                <a:ea typeface="宋体" pitchFamily="2" charset="-122"/>
              </a:rPr>
              <a:t>非法接入访问</a:t>
            </a:r>
          </a:p>
        </p:txBody>
      </p:sp>
      <p:pic>
        <p:nvPicPr>
          <p:cNvPr id="17411" name="Picture 12"/>
          <p:cNvPicPr>
            <a:picLocks noGrp="1" noChangeAspect="1" noChangeArrowheads="1"/>
          </p:cNvPicPr>
          <p:nvPr>
            <p:ph sz="half" idx="2"/>
          </p:nvPr>
        </p:nvPicPr>
        <p:blipFill>
          <a:blip r:embed="rId2"/>
          <a:srcRect/>
          <a:stretch>
            <a:fillRect/>
          </a:stretch>
        </p:blipFill>
        <p:spPr>
          <a:xfrm>
            <a:off x="971550" y="2492375"/>
            <a:ext cx="7056438" cy="3073400"/>
          </a:xfrm>
        </p:spPr>
      </p:pic>
      <p:sp>
        <p:nvSpPr>
          <p:cNvPr id="17412" name="Rectangle 14"/>
          <p:cNvSpPr>
            <a:spLocks noGrp="1" noChangeArrowheads="1"/>
          </p:cNvSpPr>
          <p:nvPr>
            <p:ph type="body" sz="half" idx="1"/>
          </p:nvPr>
        </p:nvSpPr>
        <p:spPr>
          <a:xfrm>
            <a:off x="468313" y="1341438"/>
            <a:ext cx="7427912" cy="676275"/>
          </a:xfrm>
          <a:noFill/>
        </p:spPr>
        <p:txBody>
          <a:bodyPr/>
          <a:lstStyle/>
          <a:p>
            <a:pPr eaLnBrk="1" hangingPunct="1"/>
            <a:r>
              <a:rPr lang="zh-CN" altLang="en-US" sz="2800" b="1" smtClean="0"/>
              <a:t>通过</a:t>
            </a:r>
            <a:r>
              <a:rPr lang="en-US" altLang="zh-CN" sz="2800" b="1" smtClean="0"/>
              <a:t>SSL VPN</a:t>
            </a:r>
            <a:r>
              <a:rPr lang="zh-CN" altLang="en-US" sz="2800" b="1" smtClean="0"/>
              <a:t>来隔离接入的用户，防止无线</a:t>
            </a:r>
            <a:r>
              <a:rPr lang="en-US" altLang="zh-CN" sz="2800" b="1" smtClean="0"/>
              <a:t>WLAN</a:t>
            </a:r>
            <a:r>
              <a:rPr lang="zh-CN" altLang="en-US" sz="2800" b="1" smtClean="0"/>
              <a:t>的非法接入，提高</a:t>
            </a:r>
            <a:r>
              <a:rPr lang="en-US" altLang="zh-CN" sz="2800" b="1" smtClean="0"/>
              <a:t>WLAN</a:t>
            </a:r>
            <a:r>
              <a:rPr lang="zh-CN" altLang="en-US" sz="2800" b="1" smtClean="0"/>
              <a:t>接入的安全性。</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81000" y="381000"/>
            <a:ext cx="8135938" cy="676275"/>
          </a:xfrm>
          <a:prstGeom prst="rect">
            <a:avLst/>
          </a:prstGeom>
          <a:noFill/>
          <a:ln w="9525">
            <a:noFill/>
            <a:miter lim="800000"/>
            <a:headEnd/>
            <a:tailEnd/>
          </a:ln>
        </p:spPr>
        <p:txBody>
          <a:bodyPr/>
          <a:lstStyle/>
          <a:p>
            <a:pPr marL="342900" indent="-342900" fontAlgn="base">
              <a:spcBef>
                <a:spcPct val="20000"/>
              </a:spcBef>
              <a:buFont typeface="Arial" charset="0"/>
              <a:buNone/>
            </a:pPr>
            <a:r>
              <a:rPr lang="zh-CN" altLang="en-US" sz="4400" b="0">
                <a:latin typeface="Calibri" pitchFamily="34" charset="0"/>
                <a:ea typeface="宋体" pitchFamily="2" charset="-122"/>
              </a:rPr>
              <a:t>新应用点四：智能终端接入访问</a:t>
            </a:r>
          </a:p>
        </p:txBody>
      </p:sp>
      <p:sp>
        <p:nvSpPr>
          <p:cNvPr id="18435" name="Rectangle 36"/>
          <p:cNvSpPr>
            <a:spLocks noChangeArrowheads="1"/>
          </p:cNvSpPr>
          <p:nvPr/>
        </p:nvSpPr>
        <p:spPr bwMode="auto">
          <a:xfrm>
            <a:off x="395288" y="4437063"/>
            <a:ext cx="8496300" cy="1368425"/>
          </a:xfrm>
          <a:prstGeom prst="rect">
            <a:avLst/>
          </a:prstGeom>
          <a:noFill/>
          <a:ln w="9525">
            <a:noFill/>
            <a:miter lim="800000"/>
            <a:headEnd/>
            <a:tailEnd/>
          </a:ln>
        </p:spPr>
        <p:txBody>
          <a:bodyPr/>
          <a:lstStyle/>
          <a:p>
            <a:pPr marL="342900" indent="-342900" algn="l" fontAlgn="base">
              <a:lnSpc>
                <a:spcPct val="90000"/>
              </a:lnSpc>
              <a:spcBef>
                <a:spcPct val="20000"/>
              </a:spcBef>
              <a:buFont typeface="Arial" charset="0"/>
              <a:buChar char="•"/>
            </a:pPr>
            <a:r>
              <a:rPr lang="zh-CN" altLang="en-US">
                <a:latin typeface="Calibri" pitchFamily="34" charset="0"/>
                <a:ea typeface="宋体" pitchFamily="2" charset="-122"/>
              </a:rPr>
              <a:t>数字城管的前置</a:t>
            </a:r>
            <a:r>
              <a:rPr lang="en-US" altLang="zh-CN">
                <a:latin typeface="Calibri" pitchFamily="34" charset="0"/>
                <a:ea typeface="宋体" pitchFamily="2" charset="-122"/>
              </a:rPr>
              <a:t>PDA</a:t>
            </a:r>
            <a:r>
              <a:rPr lang="zh-CN" altLang="en-US">
                <a:latin typeface="Calibri" pitchFamily="34" charset="0"/>
                <a:ea typeface="宋体" pitchFamily="2" charset="-122"/>
              </a:rPr>
              <a:t>采集器、移动警务</a:t>
            </a:r>
            <a:r>
              <a:rPr lang="en-US" altLang="zh-CN">
                <a:latin typeface="Calibri" pitchFamily="34" charset="0"/>
                <a:ea typeface="宋体" pitchFamily="2" charset="-122"/>
              </a:rPr>
              <a:t>PDA</a:t>
            </a:r>
            <a:r>
              <a:rPr lang="zh-CN" altLang="en-US">
                <a:latin typeface="Calibri" pitchFamily="34" charset="0"/>
                <a:ea typeface="宋体" pitchFamily="2" charset="-122"/>
              </a:rPr>
              <a:t>、移动工商</a:t>
            </a:r>
            <a:r>
              <a:rPr lang="en-US" altLang="zh-CN">
                <a:latin typeface="Calibri" pitchFamily="34" charset="0"/>
                <a:ea typeface="宋体" pitchFamily="2" charset="-122"/>
              </a:rPr>
              <a:t>PDA</a:t>
            </a:r>
            <a:r>
              <a:rPr lang="zh-CN" altLang="en-US">
                <a:latin typeface="Calibri" pitchFamily="34" charset="0"/>
                <a:ea typeface="宋体" pitchFamily="2" charset="-122"/>
              </a:rPr>
              <a:t>等，未来还将会有更多的基于</a:t>
            </a:r>
            <a:r>
              <a:rPr lang="en-US" altLang="zh-CN">
                <a:latin typeface="Calibri" pitchFamily="34" charset="0"/>
                <a:ea typeface="宋体" pitchFamily="2" charset="-122"/>
              </a:rPr>
              <a:t>PDA</a:t>
            </a:r>
            <a:r>
              <a:rPr lang="zh-CN" altLang="en-US">
                <a:latin typeface="Calibri" pitchFamily="34" charset="0"/>
                <a:ea typeface="宋体" pitchFamily="2" charset="-122"/>
              </a:rPr>
              <a:t>的应用系统出现</a:t>
            </a:r>
          </a:p>
          <a:p>
            <a:pPr marL="342900" indent="-342900" algn="l" fontAlgn="base">
              <a:lnSpc>
                <a:spcPct val="90000"/>
              </a:lnSpc>
              <a:spcBef>
                <a:spcPct val="20000"/>
              </a:spcBef>
              <a:buFont typeface="Arial" charset="0"/>
              <a:buChar char="•"/>
            </a:pPr>
            <a:r>
              <a:rPr lang="zh-CN" altLang="en-US">
                <a:latin typeface="Calibri" pitchFamily="34" charset="0"/>
                <a:ea typeface="宋体" pitchFamily="2" charset="-122"/>
              </a:rPr>
              <a:t>惠州移动就打算使用</a:t>
            </a:r>
            <a:r>
              <a:rPr lang="en-US" altLang="zh-CN">
                <a:latin typeface="Calibri" pitchFamily="34" charset="0"/>
                <a:ea typeface="宋体" pitchFamily="2" charset="-122"/>
              </a:rPr>
              <a:t>PDA</a:t>
            </a:r>
            <a:r>
              <a:rPr lang="zh-CN" altLang="en-US">
                <a:latin typeface="Calibri" pitchFamily="34" charset="0"/>
                <a:ea typeface="宋体" pitchFamily="2" charset="-122"/>
              </a:rPr>
              <a:t>来给各部门经理做移动办公</a:t>
            </a:r>
          </a:p>
          <a:p>
            <a:pPr marL="342900" indent="-342900" algn="l" fontAlgn="base">
              <a:lnSpc>
                <a:spcPct val="90000"/>
              </a:lnSpc>
              <a:spcBef>
                <a:spcPct val="20000"/>
              </a:spcBef>
              <a:buFont typeface="Arial" charset="0"/>
              <a:buChar char="•"/>
            </a:pPr>
            <a:r>
              <a:rPr lang="zh-CN" altLang="en-US">
                <a:latin typeface="Calibri" pitchFamily="34" charset="0"/>
                <a:ea typeface="宋体" pitchFamily="2" charset="-122"/>
              </a:rPr>
              <a:t>广东粤电集团领导就通过多普达</a:t>
            </a:r>
            <a:r>
              <a:rPr lang="en-US" altLang="zh-CN">
                <a:latin typeface="Calibri" pitchFamily="34" charset="0"/>
                <a:ea typeface="宋体" pitchFamily="2" charset="-122"/>
              </a:rPr>
              <a:t>PDA</a:t>
            </a:r>
            <a:r>
              <a:rPr lang="zh-CN" altLang="en-US">
                <a:latin typeface="Calibri" pitchFamily="34" charset="0"/>
                <a:ea typeface="宋体" pitchFamily="2" charset="-122"/>
              </a:rPr>
              <a:t>进行移动办公</a:t>
            </a:r>
          </a:p>
        </p:txBody>
      </p:sp>
      <p:pic>
        <p:nvPicPr>
          <p:cNvPr id="18436" name="Picture 37"/>
          <p:cNvPicPr>
            <a:picLocks noChangeAspect="1" noChangeArrowheads="1"/>
          </p:cNvPicPr>
          <p:nvPr/>
        </p:nvPicPr>
        <p:blipFill>
          <a:blip r:embed="rId2"/>
          <a:srcRect/>
          <a:stretch>
            <a:fillRect/>
          </a:stretch>
        </p:blipFill>
        <p:spPr bwMode="auto">
          <a:xfrm>
            <a:off x="1331913" y="1196975"/>
            <a:ext cx="6408737" cy="289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3850" y="333375"/>
            <a:ext cx="8229600" cy="1143000"/>
          </a:xfrm>
        </p:spPr>
        <p:txBody>
          <a:bodyPr/>
          <a:lstStyle/>
          <a:p>
            <a:pPr eaLnBrk="1" hangingPunct="1"/>
            <a:r>
              <a:rPr lang="zh-CN" altLang="en-US" smtClean="0"/>
              <a:t>新应用点五：加强系统身份认证</a:t>
            </a:r>
          </a:p>
        </p:txBody>
      </p:sp>
      <p:sp>
        <p:nvSpPr>
          <p:cNvPr id="19459" name="Rectangle 3"/>
          <p:cNvSpPr>
            <a:spLocks noGrp="1" noChangeArrowheads="1"/>
          </p:cNvSpPr>
          <p:nvPr>
            <p:ph type="body" sz="half" idx="1"/>
          </p:nvPr>
        </p:nvSpPr>
        <p:spPr>
          <a:xfrm>
            <a:off x="0" y="1341438"/>
            <a:ext cx="8964613" cy="1150937"/>
          </a:xfrm>
        </p:spPr>
        <p:txBody>
          <a:bodyPr/>
          <a:lstStyle/>
          <a:p>
            <a:pPr eaLnBrk="1" hangingPunct="1">
              <a:lnSpc>
                <a:spcPct val="80000"/>
              </a:lnSpc>
            </a:pPr>
            <a:r>
              <a:rPr lang="zh-CN" altLang="en-US" sz="2400" b="1" smtClean="0"/>
              <a:t>内部重要的应用系统，简单的用户名密码无法保证安全，需要提供强身份认证手段保证接入访问的安全。</a:t>
            </a:r>
          </a:p>
          <a:p>
            <a:pPr eaLnBrk="1" hangingPunct="1">
              <a:lnSpc>
                <a:spcPct val="80000"/>
              </a:lnSpc>
            </a:pPr>
            <a:r>
              <a:rPr lang="zh-CN" altLang="en-US" sz="2400" b="1" smtClean="0"/>
              <a:t>针对简单应用通过</a:t>
            </a:r>
            <a:r>
              <a:rPr lang="en-US" altLang="zh-CN" sz="2400" b="1" smtClean="0"/>
              <a:t>SSL VPN</a:t>
            </a:r>
            <a:r>
              <a:rPr lang="zh-CN" altLang="en-US" sz="2400" b="1" smtClean="0"/>
              <a:t>做强身份认证</a:t>
            </a:r>
          </a:p>
          <a:p>
            <a:pPr eaLnBrk="1" hangingPunct="1">
              <a:lnSpc>
                <a:spcPct val="80000"/>
              </a:lnSpc>
            </a:pPr>
            <a:r>
              <a:rPr lang="zh-CN" altLang="en-US" sz="2400" b="1" smtClean="0"/>
              <a:t>将应用系统账号与</a:t>
            </a:r>
            <a:r>
              <a:rPr lang="en-US" altLang="zh-CN" sz="2400" b="1" smtClean="0"/>
              <a:t>SSL VPN</a:t>
            </a:r>
            <a:r>
              <a:rPr lang="zh-CN" altLang="en-US" sz="2400" b="1" smtClean="0"/>
              <a:t>账号绑定增强应用系统账号使用安全性</a:t>
            </a:r>
          </a:p>
          <a:p>
            <a:pPr eaLnBrk="1" hangingPunct="1">
              <a:lnSpc>
                <a:spcPct val="80000"/>
              </a:lnSpc>
            </a:pPr>
            <a:endParaRPr lang="zh-CN" altLang="en-US" sz="2400" b="1" smtClean="0"/>
          </a:p>
        </p:txBody>
      </p:sp>
      <p:pic>
        <p:nvPicPr>
          <p:cNvPr id="19460" name="Picture 19"/>
          <p:cNvPicPr>
            <a:picLocks noGrp="1" noChangeAspect="1" noChangeArrowheads="1"/>
          </p:cNvPicPr>
          <p:nvPr>
            <p:ph sz="quarter" idx="2"/>
          </p:nvPr>
        </p:nvPicPr>
        <p:blipFill>
          <a:blip r:embed="rId2"/>
          <a:srcRect/>
          <a:stretch>
            <a:fillRect/>
          </a:stretch>
        </p:blipFill>
        <p:spPr>
          <a:xfrm>
            <a:off x="1331913" y="3068638"/>
            <a:ext cx="6192837" cy="2757487"/>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5"/>
          <p:cNvSpPr>
            <a:spLocks noGrp="1"/>
          </p:cNvSpPr>
          <p:nvPr>
            <p:ph type="title"/>
          </p:nvPr>
        </p:nvSpPr>
        <p:spPr>
          <a:xfrm>
            <a:off x="214313" y="285750"/>
            <a:ext cx="8229600" cy="1143000"/>
          </a:xfrm>
        </p:spPr>
        <p:txBody>
          <a:bodyPr/>
          <a:lstStyle/>
          <a:p>
            <a:pPr eaLnBrk="1" hangingPunct="1"/>
            <a:r>
              <a:rPr lang="zh-CN" altLang="en-US" b="1" smtClean="0"/>
              <a:t>新应用点六：易用的单点登录</a:t>
            </a:r>
            <a:r>
              <a:rPr lang="en-US" altLang="zh-CN" b="1" smtClean="0"/>
              <a:t/>
            </a:r>
            <a:br>
              <a:rPr lang="en-US" altLang="zh-CN" b="1" smtClean="0"/>
            </a:br>
            <a:r>
              <a:rPr lang="zh-CN" altLang="en-US" b="1" smtClean="0"/>
              <a:t>统一业务认证平台</a:t>
            </a:r>
          </a:p>
        </p:txBody>
      </p:sp>
      <p:sp>
        <p:nvSpPr>
          <p:cNvPr id="20483" name="内容占位符 6"/>
          <p:cNvSpPr>
            <a:spLocks noGrp="1"/>
          </p:cNvSpPr>
          <p:nvPr>
            <p:ph idx="1"/>
          </p:nvPr>
        </p:nvSpPr>
        <p:spPr/>
        <p:txBody>
          <a:bodyPr/>
          <a:lstStyle/>
          <a:p>
            <a:pPr eaLnBrk="1" hangingPunct="1"/>
            <a:r>
              <a:rPr lang="zh-CN" altLang="en-US" sz="2800" smtClean="0"/>
              <a:t>内部有多个应用系统，工作需要反复属于登录地址或者打开软件系统，反复属于账号密码。</a:t>
            </a:r>
            <a:endParaRPr lang="en-US" altLang="zh-CN" sz="2800" smtClean="0"/>
          </a:p>
          <a:p>
            <a:pPr eaLnBrk="1" hangingPunct="1"/>
            <a:r>
              <a:rPr lang="zh-CN" altLang="en-US" sz="2800" smtClean="0"/>
              <a:t>使用</a:t>
            </a:r>
            <a:r>
              <a:rPr lang="en-US" altLang="zh-CN" sz="2800" smtClean="0"/>
              <a:t>SSLVPN</a:t>
            </a:r>
            <a:r>
              <a:rPr lang="zh-CN" altLang="en-US" sz="2800" smtClean="0"/>
              <a:t>的单点登录系统，建立统一的安全认证平台。</a:t>
            </a:r>
            <a:endParaRPr lang="en-US" altLang="zh-CN" sz="2800" smtClean="0"/>
          </a:p>
          <a:p>
            <a:pPr eaLnBrk="1" hangingPunct="1"/>
            <a:r>
              <a:rPr lang="zh-CN" altLang="en-US" sz="2800" smtClean="0"/>
              <a:t>部署之后，用户仅仅登录到统一的认证平台之后，就可以直接使用鼠标点击平台上的资源就访问任何一个业务系统，无需另外输入系统</a:t>
            </a:r>
            <a:r>
              <a:rPr lang="en-US" altLang="zh-CN" sz="2800" smtClean="0"/>
              <a:t>B/S</a:t>
            </a:r>
            <a:r>
              <a:rPr lang="zh-CN" altLang="en-US" sz="2800" smtClean="0"/>
              <a:t>路径，甚至无需点击其他的</a:t>
            </a:r>
            <a:r>
              <a:rPr lang="en-US" altLang="zh-CN" sz="2800" smtClean="0"/>
              <a:t>C/S</a:t>
            </a:r>
            <a:r>
              <a:rPr lang="zh-CN" altLang="en-US" sz="2800" smtClean="0"/>
              <a:t>客户端，也无需再次输入用户账号密码。</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smtClean="0"/>
              <a:t>新应用点七：虚拟隔离方案</a:t>
            </a:r>
          </a:p>
        </p:txBody>
      </p:sp>
      <p:sp>
        <p:nvSpPr>
          <p:cNvPr id="21507" name="文本占位符 2"/>
          <p:cNvSpPr>
            <a:spLocks noGrp="1"/>
          </p:cNvSpPr>
          <p:nvPr>
            <p:ph type="body" sz="half" idx="1"/>
          </p:nvPr>
        </p:nvSpPr>
        <p:spPr>
          <a:xfrm>
            <a:off x="285750" y="1600200"/>
            <a:ext cx="4357688" cy="4525963"/>
          </a:xfrm>
        </p:spPr>
        <p:txBody>
          <a:bodyPr/>
          <a:lstStyle/>
          <a:p>
            <a:pPr eaLnBrk="1" hangingPunct="1"/>
            <a:r>
              <a:rPr lang="zh-CN" altLang="en-US" smtClean="0"/>
              <a:t>采用安全桌面、远程应用发布等</a:t>
            </a:r>
            <a:r>
              <a:rPr lang="en-US" altLang="zh-CN" smtClean="0"/>
              <a:t>SANGFOR</a:t>
            </a:r>
            <a:r>
              <a:rPr lang="zh-CN" altLang="en-US" smtClean="0"/>
              <a:t>虚拟化技术，实现业务系统、互联网的虚拟隔离，保证核心机密不会泄露。</a:t>
            </a:r>
            <a:endParaRPr lang="en-US" altLang="zh-CN" smtClean="0"/>
          </a:p>
          <a:p>
            <a:pPr eaLnBrk="1" hangingPunct="1"/>
            <a:endParaRPr lang="en-US" altLang="zh-CN" smtClean="0"/>
          </a:p>
          <a:p>
            <a:pPr eaLnBrk="1" hangingPunct="1"/>
            <a:r>
              <a:rPr lang="zh-CN" altLang="en-US" smtClean="0"/>
              <a:t>适用于：数据防泄密；</a:t>
            </a:r>
            <a:endParaRPr lang="en-US" altLang="zh-CN" smtClean="0"/>
          </a:p>
          <a:p>
            <a:pPr eaLnBrk="1" hangingPunct="1">
              <a:buFont typeface="Arial" charset="0"/>
              <a:buNone/>
            </a:pPr>
            <a:r>
              <a:rPr lang="zh-CN" altLang="en-US" smtClean="0"/>
              <a:t>代替网络物理隔离。</a:t>
            </a:r>
          </a:p>
        </p:txBody>
      </p:sp>
      <p:sp>
        <p:nvSpPr>
          <p:cNvPr id="21508" name="内容占位符 3"/>
          <p:cNvSpPr>
            <a:spLocks noGrp="1"/>
          </p:cNvSpPr>
          <p:nvPr>
            <p:ph sz="quarter" idx="2"/>
          </p:nvPr>
        </p:nvSpPr>
        <p:spPr>
          <a:xfrm>
            <a:off x="4714875" y="1428750"/>
            <a:ext cx="4038600" cy="2185988"/>
          </a:xfrm>
        </p:spPr>
        <p:txBody>
          <a:bodyPr/>
          <a:lstStyle/>
          <a:p>
            <a:pPr eaLnBrk="1" hangingPunct="1"/>
            <a:r>
              <a:rPr lang="en-US" altLang="zh-CN" smtClean="0"/>
              <a:t> </a:t>
            </a:r>
            <a:endParaRPr lang="zh-CN" altLang="en-US" smtClean="0"/>
          </a:p>
        </p:txBody>
      </p:sp>
      <p:sp>
        <p:nvSpPr>
          <p:cNvPr id="21509" name="内容占位符 4"/>
          <p:cNvSpPr>
            <a:spLocks noGrp="1"/>
          </p:cNvSpPr>
          <p:nvPr>
            <p:ph sz="quarter" idx="3"/>
          </p:nvPr>
        </p:nvSpPr>
        <p:spPr>
          <a:xfrm>
            <a:off x="4714875" y="4143375"/>
            <a:ext cx="4038600" cy="2187575"/>
          </a:xfrm>
        </p:spPr>
        <p:txBody>
          <a:bodyPr/>
          <a:lstStyle/>
          <a:p>
            <a:pPr eaLnBrk="1" hangingPunct="1"/>
            <a:r>
              <a:rPr lang="en-US" altLang="zh-CN" smtClean="0"/>
              <a:t> </a:t>
            </a:r>
            <a:endParaRPr lang="zh-CN" altLang="en-US" smtClean="0"/>
          </a:p>
        </p:txBody>
      </p:sp>
      <p:grpSp>
        <p:nvGrpSpPr>
          <p:cNvPr id="21510" name="组合 5"/>
          <p:cNvGrpSpPr>
            <a:grpSpLocks/>
          </p:cNvGrpSpPr>
          <p:nvPr/>
        </p:nvGrpSpPr>
        <p:grpSpPr bwMode="auto">
          <a:xfrm>
            <a:off x="5143500" y="1500188"/>
            <a:ext cx="3214688" cy="2298700"/>
            <a:chOff x="2110160" y="2766854"/>
            <a:chExt cx="5410485" cy="3731722"/>
          </a:xfrm>
        </p:grpSpPr>
        <p:pic>
          <p:nvPicPr>
            <p:cNvPr id="21512" name="Picture 22"/>
            <p:cNvPicPr>
              <a:picLocks noChangeAspect="1" noChangeArrowheads="1"/>
            </p:cNvPicPr>
            <p:nvPr/>
          </p:nvPicPr>
          <p:blipFill>
            <a:blip r:embed="rId2"/>
            <a:srcRect/>
            <a:stretch>
              <a:fillRect/>
            </a:stretch>
          </p:blipFill>
          <p:spPr bwMode="gray">
            <a:xfrm>
              <a:off x="2786050" y="5357809"/>
              <a:ext cx="3482975" cy="857250"/>
            </a:xfrm>
            <a:prstGeom prst="rect">
              <a:avLst/>
            </a:prstGeom>
            <a:noFill/>
            <a:ln w="9525">
              <a:noFill/>
              <a:miter lim="800000"/>
              <a:headEnd/>
              <a:tailEnd/>
            </a:ln>
          </p:spPr>
        </p:pic>
        <p:sp>
          <p:nvSpPr>
            <p:cNvPr id="8" name="Text Box 13"/>
            <p:cNvSpPr txBox="1">
              <a:spLocks noChangeArrowheads="1"/>
            </p:cNvSpPr>
            <p:nvPr/>
          </p:nvSpPr>
          <p:spPr bwMode="gray">
            <a:xfrm>
              <a:off x="5359122" y="5287313"/>
              <a:ext cx="2161523" cy="466464"/>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1436" tIns="45719" rIns="91436" bIns="45719">
              <a:spAutoFit/>
            </a:bodyPr>
            <a:lstStyle/>
            <a:p>
              <a:pPr>
                <a:defRPr/>
              </a:pPr>
              <a:r>
                <a:rPr lang="zh-CN" altLang="en-US" dirty="0">
                  <a:latin typeface="宋体" pitchFamily="2" charset="-122"/>
                </a:rPr>
                <a:t>真实计算机</a:t>
              </a:r>
            </a:p>
          </p:txBody>
        </p:sp>
        <p:pic>
          <p:nvPicPr>
            <p:cNvPr id="21514" name="Picture 30" descr="monitor"/>
            <p:cNvPicPr>
              <a:picLocks noChangeAspect="1" noChangeArrowheads="1"/>
            </p:cNvPicPr>
            <p:nvPr/>
          </p:nvPicPr>
          <p:blipFill>
            <a:blip r:embed="rId3"/>
            <a:srcRect/>
            <a:stretch>
              <a:fillRect/>
            </a:stretch>
          </p:blipFill>
          <p:spPr bwMode="auto">
            <a:xfrm>
              <a:off x="4643438" y="2928934"/>
              <a:ext cx="1511300" cy="1466850"/>
            </a:xfrm>
            <a:prstGeom prst="rect">
              <a:avLst/>
            </a:prstGeom>
            <a:noFill/>
            <a:ln w="9525">
              <a:noFill/>
              <a:miter lim="800000"/>
              <a:headEnd/>
              <a:tailEnd/>
            </a:ln>
          </p:spPr>
        </p:pic>
        <p:pic>
          <p:nvPicPr>
            <p:cNvPr id="21515" name="Picture 30" descr="monitor"/>
            <p:cNvPicPr>
              <a:picLocks noChangeAspect="1" noChangeArrowheads="1"/>
            </p:cNvPicPr>
            <p:nvPr/>
          </p:nvPicPr>
          <p:blipFill>
            <a:blip r:embed="rId3"/>
            <a:srcRect/>
            <a:stretch>
              <a:fillRect/>
            </a:stretch>
          </p:blipFill>
          <p:spPr bwMode="auto">
            <a:xfrm>
              <a:off x="2786050" y="2857496"/>
              <a:ext cx="1511300" cy="1466850"/>
            </a:xfrm>
            <a:prstGeom prst="rect">
              <a:avLst/>
            </a:prstGeom>
            <a:noFill/>
            <a:ln w="9525">
              <a:noFill/>
              <a:miter lim="800000"/>
              <a:headEnd/>
              <a:tailEnd/>
            </a:ln>
          </p:spPr>
        </p:pic>
        <p:grpSp>
          <p:nvGrpSpPr>
            <p:cNvPr id="21516" name="Group 29"/>
            <p:cNvGrpSpPr>
              <a:grpSpLocks/>
            </p:cNvGrpSpPr>
            <p:nvPr/>
          </p:nvGrpSpPr>
          <p:grpSpPr bwMode="auto">
            <a:xfrm>
              <a:off x="3571863" y="4571996"/>
              <a:ext cx="1643062" cy="1319213"/>
              <a:chOff x="7486448" y="5043055"/>
              <a:chExt cx="3655611" cy="3177169"/>
            </a:xfrm>
          </p:grpSpPr>
          <p:pic>
            <p:nvPicPr>
              <p:cNvPr id="21523" name="LCD"/>
              <p:cNvPicPr>
                <a:picLocks noChangeAspect="1" noChangeArrowheads="1"/>
              </p:cNvPicPr>
              <p:nvPr/>
            </p:nvPicPr>
            <p:blipFill>
              <a:blip r:embed="rId4">
                <a:clrChange>
                  <a:clrFrom>
                    <a:srgbClr val="002054"/>
                  </a:clrFrom>
                  <a:clrTo>
                    <a:srgbClr val="002054">
                      <a:alpha val="0"/>
                    </a:srgbClr>
                  </a:clrTo>
                </a:clrChange>
              </a:blip>
              <a:srcRect/>
              <a:stretch>
                <a:fillRect/>
              </a:stretch>
            </p:blipFill>
            <p:spPr bwMode="auto">
              <a:xfrm>
                <a:off x="7486448" y="5043055"/>
                <a:ext cx="3655611" cy="3177169"/>
              </a:xfrm>
              <a:prstGeom prst="rect">
                <a:avLst/>
              </a:prstGeom>
              <a:noFill/>
              <a:ln w="9525">
                <a:noFill/>
                <a:miter lim="800000"/>
                <a:headEnd/>
                <a:tailEnd/>
              </a:ln>
            </p:spPr>
          </p:pic>
          <p:sp>
            <p:nvSpPr>
              <p:cNvPr id="19" name="Rectangle 28"/>
              <p:cNvSpPr/>
              <p:nvPr/>
            </p:nvSpPr>
            <p:spPr>
              <a:xfrm>
                <a:off x="7699998" y="5152048"/>
                <a:ext cx="3227875" cy="202340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grpSp>
        <p:sp>
          <p:nvSpPr>
            <p:cNvPr id="21517" name="Text Box 13"/>
            <p:cNvSpPr txBox="1">
              <a:spLocks noChangeArrowheads="1"/>
            </p:cNvSpPr>
            <p:nvPr/>
          </p:nvSpPr>
          <p:spPr bwMode="gray">
            <a:xfrm>
              <a:off x="6328504" y="3038780"/>
              <a:ext cx="733624" cy="1522998"/>
            </a:xfrm>
            <a:prstGeom prst="rect">
              <a:avLst/>
            </a:prstGeom>
            <a:noFill/>
            <a:ln w="9525">
              <a:noFill/>
              <a:miter lim="800000"/>
              <a:headEnd/>
              <a:tailEnd/>
            </a:ln>
          </p:spPr>
          <p:txBody>
            <a:bodyPr lIns="91436" tIns="45719" rIns="91436" bIns="45719">
              <a:spAutoFit/>
            </a:bodyPr>
            <a:lstStyle/>
            <a:p>
              <a:r>
                <a:rPr lang="zh-CN" altLang="en-US">
                  <a:latin typeface="宋体" pitchFamily="2" charset="-122"/>
                </a:rPr>
                <a:t>虚拟桌面</a:t>
              </a:r>
            </a:p>
          </p:txBody>
        </p:sp>
        <p:sp>
          <p:nvSpPr>
            <p:cNvPr id="21518" name="Text Box 13"/>
            <p:cNvSpPr txBox="1">
              <a:spLocks noChangeArrowheads="1"/>
            </p:cNvSpPr>
            <p:nvPr/>
          </p:nvSpPr>
          <p:spPr bwMode="gray">
            <a:xfrm>
              <a:off x="2293566" y="2766854"/>
              <a:ext cx="550218" cy="1522998"/>
            </a:xfrm>
            <a:prstGeom prst="rect">
              <a:avLst/>
            </a:prstGeom>
            <a:noFill/>
            <a:ln w="9525">
              <a:noFill/>
              <a:miter lim="800000"/>
              <a:headEnd/>
              <a:tailEnd/>
            </a:ln>
          </p:spPr>
          <p:txBody>
            <a:bodyPr lIns="91436" tIns="45719" rIns="91436" bIns="45719">
              <a:spAutoFit/>
            </a:bodyPr>
            <a:lstStyle/>
            <a:p>
              <a:r>
                <a:rPr lang="zh-CN" altLang="en-US">
                  <a:latin typeface="宋体" pitchFamily="2" charset="-122"/>
                </a:rPr>
                <a:t>默认桌面</a:t>
              </a:r>
            </a:p>
          </p:txBody>
        </p:sp>
        <p:sp>
          <p:nvSpPr>
            <p:cNvPr id="14" name="上箭头 13"/>
            <p:cNvSpPr/>
            <p:nvPr/>
          </p:nvSpPr>
          <p:spPr>
            <a:xfrm rot="2474688">
              <a:off x="4840785" y="4423965"/>
              <a:ext cx="499636" cy="786033"/>
            </a:xfrm>
            <a:prstGeom prst="upArrow">
              <a:avLst/>
            </a:prstGeom>
            <a:solidFill>
              <a:schemeClr val="tx2">
                <a:lumMod val="75000"/>
              </a:schemeClr>
            </a:solidFill>
          </p:spPr>
          <p:txBody>
            <a:bodyPr anchor="ctr">
              <a:spAutoFit/>
            </a:bodyPr>
            <a:lstStyle/>
            <a:p>
              <a:pPr>
                <a:defRPr/>
              </a:pPr>
              <a:endParaRPr lang="zh-CN" altLang="en-US" dirty="0">
                <a:solidFill>
                  <a:schemeClr val="tx1">
                    <a:lumMod val="50000"/>
                    <a:lumOff val="50000"/>
                  </a:schemeClr>
                </a:solidFill>
                <a:latin typeface="黑体" pitchFamily="2" charset="-122"/>
                <a:ea typeface="黑体" pitchFamily="2" charset="-122"/>
              </a:endParaRPr>
            </a:p>
          </p:txBody>
        </p:sp>
        <p:sp>
          <p:nvSpPr>
            <p:cNvPr id="15" name="上箭头 14"/>
            <p:cNvSpPr/>
            <p:nvPr/>
          </p:nvSpPr>
          <p:spPr>
            <a:xfrm rot="19312833">
              <a:off x="3547612" y="4356958"/>
              <a:ext cx="499636" cy="786033"/>
            </a:xfrm>
            <a:prstGeom prst="upArrow">
              <a:avLst/>
            </a:prstGeom>
            <a:solidFill>
              <a:schemeClr val="tx2">
                <a:lumMod val="75000"/>
              </a:schemeClr>
            </a:solidFill>
          </p:spPr>
          <p:txBody>
            <a:bodyPr anchor="ctr">
              <a:spAutoFit/>
            </a:bodyPr>
            <a:lstStyle/>
            <a:p>
              <a:pPr>
                <a:defRPr/>
              </a:pPr>
              <a:endParaRPr lang="zh-CN" altLang="en-US" dirty="0">
                <a:solidFill>
                  <a:schemeClr val="tx1">
                    <a:lumMod val="50000"/>
                    <a:lumOff val="50000"/>
                  </a:schemeClr>
                </a:solidFill>
                <a:latin typeface="黑体" pitchFamily="2" charset="-122"/>
                <a:ea typeface="黑体" pitchFamily="2" charset="-122"/>
              </a:endParaRPr>
            </a:p>
          </p:txBody>
        </p:sp>
        <p:sp>
          <p:nvSpPr>
            <p:cNvPr id="16" name="Text Box 13"/>
            <p:cNvSpPr txBox="1">
              <a:spLocks noChangeArrowheads="1"/>
            </p:cNvSpPr>
            <p:nvPr/>
          </p:nvSpPr>
          <p:spPr bwMode="gray">
            <a:xfrm>
              <a:off x="2110160" y="6029534"/>
              <a:ext cx="2369926" cy="46904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91436" tIns="45719" rIns="91436" bIns="45719">
              <a:spAutoFit/>
            </a:bodyPr>
            <a:lstStyle/>
            <a:p>
              <a:pPr>
                <a:defRPr/>
              </a:pPr>
              <a:r>
                <a:rPr lang="zh-CN" altLang="en-US" dirty="0">
                  <a:latin typeface="宋体" pitchFamily="2" charset="-122"/>
                </a:rPr>
                <a:t>系统登录认证</a:t>
              </a:r>
            </a:p>
          </p:txBody>
        </p:sp>
        <p:pic>
          <p:nvPicPr>
            <p:cNvPr id="21522" name="Picture 6" descr="E:\C材料\各种精美图标-387个-15M大小\各种精美图标-387个\jpegmm.cn_24(5).png"/>
            <p:cNvPicPr>
              <a:picLocks noChangeAspect="1" noChangeArrowheads="1"/>
            </p:cNvPicPr>
            <p:nvPr/>
          </p:nvPicPr>
          <p:blipFill>
            <a:blip r:embed="rId5"/>
            <a:srcRect/>
            <a:stretch>
              <a:fillRect/>
            </a:stretch>
          </p:blipFill>
          <p:spPr bwMode="auto">
            <a:xfrm>
              <a:off x="3000363" y="5286371"/>
              <a:ext cx="942975" cy="942975"/>
            </a:xfrm>
            <a:prstGeom prst="rect">
              <a:avLst/>
            </a:prstGeom>
            <a:noFill/>
            <a:ln w="9525">
              <a:noFill/>
              <a:miter lim="800000"/>
              <a:headEnd/>
              <a:tailEnd/>
            </a:ln>
          </p:spPr>
        </p:pic>
      </p:grpSp>
      <p:pic>
        <p:nvPicPr>
          <p:cNvPr id="21511" name="Picture 2"/>
          <p:cNvPicPr>
            <a:picLocks noChangeAspect="1" noChangeArrowheads="1"/>
          </p:cNvPicPr>
          <p:nvPr/>
        </p:nvPicPr>
        <p:blipFill>
          <a:blip r:embed="rId6"/>
          <a:srcRect/>
          <a:stretch>
            <a:fillRect/>
          </a:stretch>
        </p:blipFill>
        <p:spPr bwMode="auto">
          <a:xfrm>
            <a:off x="4929188" y="4071938"/>
            <a:ext cx="3429000" cy="2498725"/>
          </a:xfrm>
          <a:prstGeom prst="rect">
            <a:avLst/>
          </a:prstGeom>
          <a:noFill/>
          <a:ln w="38100">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3"/>
          <p:cNvPicPr>
            <a:picLocks noChangeAspect="1" noChangeArrowheads="1"/>
          </p:cNvPicPr>
          <p:nvPr/>
        </p:nvPicPr>
        <p:blipFill>
          <a:blip r:embed="rId2"/>
          <a:srcRect r="7301"/>
          <a:stretch>
            <a:fillRect/>
          </a:stretch>
        </p:blipFill>
        <p:spPr bwMode="auto">
          <a:xfrm>
            <a:off x="-3175" y="0"/>
            <a:ext cx="9147175" cy="6854825"/>
          </a:xfrm>
          <a:prstGeom prst="rect">
            <a:avLst/>
          </a:prstGeom>
          <a:noFill/>
          <a:ln w="9525">
            <a:noFill/>
            <a:miter lim="800000"/>
            <a:headEnd/>
            <a:tailEnd/>
          </a:ln>
          <a:effectLst>
            <a:outerShdw algn="ctr" rotWithShape="0">
              <a:srgbClr val="000000">
                <a:alpha val="70000"/>
              </a:srgbClr>
            </a:outerShdw>
          </a:effectLst>
        </p:spPr>
      </p:pic>
      <p:sp>
        <p:nvSpPr>
          <p:cNvPr id="24579" name="矩形 5"/>
          <p:cNvSpPr>
            <a:spLocks noChangeArrowheads="1"/>
          </p:cNvSpPr>
          <p:nvPr/>
        </p:nvSpPr>
        <p:spPr bwMode="auto">
          <a:xfrm>
            <a:off x="3357554" y="2636838"/>
            <a:ext cx="5214974" cy="1323439"/>
          </a:xfrm>
          <a:prstGeom prst="rect">
            <a:avLst/>
          </a:prstGeom>
          <a:noFill/>
          <a:ln w="9525">
            <a:noFill/>
            <a:miter lim="800000"/>
            <a:headEnd/>
            <a:tailEnd/>
          </a:ln>
        </p:spPr>
        <p:txBody>
          <a:bodyPr wrap="square">
            <a:spAutoFit/>
          </a:bodyPr>
          <a:lstStyle/>
          <a:p>
            <a:pPr algn="l" eaLnBrk="0" fontAlgn="base" hangingPunct="0">
              <a:spcBef>
                <a:spcPts val="1800"/>
              </a:spcBef>
            </a:pPr>
            <a:r>
              <a:rPr lang="zh-CN" altLang="en-US" sz="4000" dirty="0">
                <a:solidFill>
                  <a:schemeClr val="bg1"/>
                </a:solidFill>
                <a:ea typeface="黑体" pitchFamily="49" charset="-122"/>
              </a:rPr>
              <a:t>深信服</a:t>
            </a:r>
            <a:r>
              <a:rPr lang="en-US" altLang="zh-CN" sz="4000" dirty="0">
                <a:solidFill>
                  <a:schemeClr val="bg1"/>
                </a:solidFill>
                <a:ea typeface="黑体" pitchFamily="49" charset="-122"/>
              </a:rPr>
              <a:t>SSL </a:t>
            </a:r>
            <a:r>
              <a:rPr lang="en-US" altLang="zh-CN" sz="4000" dirty="0" smtClean="0">
                <a:solidFill>
                  <a:schemeClr val="bg1"/>
                </a:solidFill>
                <a:ea typeface="黑体" pitchFamily="49" charset="-122"/>
              </a:rPr>
              <a:t>VPN</a:t>
            </a:r>
            <a:r>
              <a:rPr lang="zh-CN" altLang="en-US" sz="4000" dirty="0" smtClean="0">
                <a:solidFill>
                  <a:schemeClr val="bg1"/>
                </a:solidFill>
                <a:ea typeface="黑体" pitchFamily="49" charset="-122"/>
              </a:rPr>
              <a:t>特色功能和新增功能</a:t>
            </a:r>
            <a:endParaRPr lang="zh-CN" altLang="en-US" sz="4000" dirty="0">
              <a:solidFill>
                <a:schemeClr val="bg1"/>
              </a:solidFill>
              <a:ea typeface="黑体"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0"/>
          <p:cNvSpPr>
            <a:spLocks noChangeArrowheads="1"/>
          </p:cNvSpPr>
          <p:nvPr/>
        </p:nvSpPr>
        <p:spPr bwMode="auto">
          <a:xfrm>
            <a:off x="3214678" y="1785938"/>
            <a:ext cx="5173672" cy="2369880"/>
          </a:xfrm>
          <a:prstGeom prst="rect">
            <a:avLst/>
          </a:prstGeom>
          <a:noFill/>
          <a:ln w="9525">
            <a:noFill/>
            <a:miter lim="800000"/>
            <a:headEnd/>
            <a:tailEnd/>
          </a:ln>
        </p:spPr>
        <p:txBody>
          <a:bodyPr wrap="square">
            <a:spAutoFit/>
          </a:bodyPr>
          <a:lstStyle/>
          <a:p>
            <a:pPr algn="l" fontAlgn="base">
              <a:spcBef>
                <a:spcPts val="1200"/>
              </a:spcBef>
            </a:pPr>
            <a:r>
              <a:rPr lang="en-US" altLang="zh-CN" sz="3200" dirty="0">
                <a:solidFill>
                  <a:srgbClr val="004EA2"/>
                </a:solidFill>
                <a:latin typeface="黑体" pitchFamily="49" charset="-122"/>
                <a:ea typeface="黑体" pitchFamily="49" charset="-122"/>
              </a:rPr>
              <a:t>1.SSL VPN</a:t>
            </a:r>
            <a:r>
              <a:rPr lang="zh-CN" altLang="en-US" sz="3200" dirty="0">
                <a:solidFill>
                  <a:srgbClr val="004EA2"/>
                </a:solidFill>
                <a:latin typeface="黑体" pitchFamily="49" charset="-122"/>
                <a:ea typeface="黑体" pitchFamily="49" charset="-122"/>
              </a:rPr>
              <a:t>背景知识介绍</a:t>
            </a:r>
          </a:p>
          <a:p>
            <a:pPr algn="l" fontAlgn="base">
              <a:spcBef>
                <a:spcPts val="1200"/>
              </a:spcBef>
            </a:pPr>
            <a:r>
              <a:rPr lang="en-US" altLang="zh-CN" sz="3200" dirty="0">
                <a:solidFill>
                  <a:srgbClr val="004EA2"/>
                </a:solidFill>
                <a:latin typeface="黑体" pitchFamily="49" charset="-122"/>
                <a:ea typeface="黑体" pitchFamily="49" charset="-122"/>
              </a:rPr>
              <a:t>2.SSL VPN</a:t>
            </a:r>
            <a:r>
              <a:rPr lang="zh-CN" altLang="en-US" sz="3200" dirty="0">
                <a:solidFill>
                  <a:srgbClr val="004EA2"/>
                </a:solidFill>
                <a:latin typeface="黑体" pitchFamily="49" charset="-122"/>
                <a:ea typeface="黑体" pitchFamily="49" charset="-122"/>
              </a:rPr>
              <a:t>应用领域</a:t>
            </a:r>
          </a:p>
          <a:p>
            <a:pPr algn="l" fontAlgn="base">
              <a:spcBef>
                <a:spcPts val="1200"/>
              </a:spcBef>
            </a:pPr>
            <a:r>
              <a:rPr lang="en-US" altLang="zh-CN" sz="3200" dirty="0" smtClean="0">
                <a:solidFill>
                  <a:srgbClr val="004EA2"/>
                </a:solidFill>
                <a:latin typeface="黑体" pitchFamily="49" charset="-122"/>
                <a:ea typeface="黑体" pitchFamily="49" charset="-122"/>
              </a:rPr>
              <a:t>3.</a:t>
            </a:r>
            <a:r>
              <a:rPr lang="zh-CN" altLang="en-US" sz="3200" dirty="0" smtClean="0">
                <a:solidFill>
                  <a:srgbClr val="004EA2"/>
                </a:solidFill>
                <a:latin typeface="黑体" pitchFamily="49" charset="-122"/>
                <a:ea typeface="黑体" pitchFamily="49" charset="-122"/>
              </a:rPr>
              <a:t>深信服</a:t>
            </a:r>
            <a:r>
              <a:rPr lang="en-US" altLang="zh-CN" sz="3200" dirty="0" smtClean="0">
                <a:solidFill>
                  <a:srgbClr val="004EA2"/>
                </a:solidFill>
                <a:latin typeface="黑体" pitchFamily="49" charset="-122"/>
                <a:ea typeface="黑体" pitchFamily="49" charset="-122"/>
              </a:rPr>
              <a:t>SSL VPN</a:t>
            </a:r>
            <a:r>
              <a:rPr lang="zh-CN" altLang="en-US" sz="3200" dirty="0" smtClean="0">
                <a:solidFill>
                  <a:srgbClr val="004EA2"/>
                </a:solidFill>
                <a:latin typeface="黑体" pitchFamily="49" charset="-122"/>
                <a:ea typeface="黑体" pitchFamily="49" charset="-122"/>
              </a:rPr>
              <a:t>特色功能和新增功能</a:t>
            </a:r>
            <a:endParaRPr lang="zh-CN" altLang="en-US" sz="3200" dirty="0">
              <a:solidFill>
                <a:srgbClr val="004EA2"/>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E1BF53D6-5F62-40FE-B4D4-40AC547BBE39}" type="datetime1">
              <a:rPr lang="zh-CN" altLang="en-US"/>
              <a:pPr>
                <a:defRPr/>
              </a:pPr>
              <a:t>2011-03-11</a:t>
            </a:fld>
            <a:endParaRPr lang="zh-CN" altLang="en-US" sz="1800">
              <a:latin typeface="Arial" pitchFamily="34" charset="0"/>
              <a:ea typeface="宋体" pitchFamily="2" charset="-122"/>
            </a:endParaRPr>
          </a:p>
        </p:txBody>
      </p:sp>
      <p:sp>
        <p:nvSpPr>
          <p:cNvPr id="51203" name="标题 1"/>
          <p:cNvSpPr>
            <a:spLocks noGrp="1" noChangeArrowheads="1"/>
          </p:cNvSpPr>
          <p:nvPr>
            <p:ph type="title" idx="4294967295"/>
          </p:nvPr>
        </p:nvSpPr>
        <p:spPr/>
        <p:txBody>
          <a:bodyPr/>
          <a:lstStyle/>
          <a:p>
            <a:pPr eaLnBrk="1" hangingPunct="1"/>
            <a:r>
              <a:rPr lang="en-US" altLang="zh-CN" dirty="0" smtClean="0">
                <a:sym typeface="Calibri" pitchFamily="34" charset="0"/>
              </a:rPr>
              <a:t>SSL5.0</a:t>
            </a:r>
            <a:r>
              <a:rPr lang="zh-CN" altLang="en-US" dirty="0" smtClean="0">
                <a:latin typeface="宋体" charset="-122"/>
              </a:rPr>
              <a:t>实现支持系统平台</a:t>
            </a:r>
            <a:endParaRPr lang="zh-CN" altLang="en-US" dirty="0" smtClean="0"/>
          </a:p>
        </p:txBody>
      </p:sp>
      <p:sp>
        <p:nvSpPr>
          <p:cNvPr id="51204" name="内容占位符 2"/>
          <p:cNvSpPr>
            <a:spLocks noGrp="1" noChangeArrowheads="1"/>
          </p:cNvSpPr>
          <p:nvPr>
            <p:ph type="body" idx="1"/>
          </p:nvPr>
        </p:nvSpPr>
        <p:spPr>
          <a:xfrm>
            <a:off x="214313" y="2000240"/>
            <a:ext cx="8715375" cy="4214823"/>
          </a:xfrm>
        </p:spPr>
        <p:txBody>
          <a:bodyPr/>
          <a:lstStyle/>
          <a:p>
            <a:pPr marL="342900" indent="-342900" algn="l" eaLnBrk="1" hangingPunct="1">
              <a:lnSpc>
                <a:spcPct val="90000"/>
              </a:lnSpc>
              <a:buFont typeface="Arial" charset="0"/>
              <a:buChar char="•"/>
            </a:pPr>
            <a:r>
              <a:rPr lang="zh-CN" altLang="en-US" dirty="0" smtClean="0">
                <a:latin typeface="宋体" charset="-122"/>
              </a:rPr>
              <a:t>支持</a:t>
            </a:r>
            <a:r>
              <a:rPr lang="en-US" altLang="zh-CN" dirty="0" err="1" smtClean="0">
                <a:sym typeface="Calibri" pitchFamily="34" charset="0"/>
              </a:rPr>
              <a:t>Lunix</a:t>
            </a:r>
            <a:r>
              <a:rPr lang="zh-CN" altLang="en-US" dirty="0" smtClean="0">
                <a:latin typeface="宋体" charset="-122"/>
              </a:rPr>
              <a:t>， 包括：</a:t>
            </a:r>
            <a:r>
              <a:rPr lang="en-US" dirty="0" smtClean="0">
                <a:sym typeface="Calibri" pitchFamily="34" charset="0"/>
              </a:rPr>
              <a:t> </a:t>
            </a:r>
            <a:r>
              <a:rPr lang="en-US" altLang="zh-CN" dirty="0" err="1" smtClean="0">
                <a:sym typeface="Calibri" pitchFamily="34" charset="0"/>
              </a:rPr>
              <a:t>Ubuntu</a:t>
            </a:r>
            <a:r>
              <a:rPr lang="zh-CN" altLang="en-US" dirty="0" smtClean="0">
                <a:latin typeface="宋体" charset="-122"/>
              </a:rPr>
              <a:t>，</a:t>
            </a:r>
            <a:r>
              <a:rPr lang="en-US" altLang="zh-CN" dirty="0" err="1" smtClean="0">
                <a:sym typeface="Calibri" pitchFamily="34" charset="0"/>
              </a:rPr>
              <a:t>Redhat</a:t>
            </a:r>
            <a:r>
              <a:rPr lang="en-US" altLang="zh-CN" dirty="0" smtClean="0">
                <a:sym typeface="Calibri" pitchFamily="34" charset="0"/>
              </a:rPr>
              <a:t> FC</a:t>
            </a:r>
            <a:r>
              <a:rPr lang="zh-CN" altLang="en-US" dirty="0" smtClean="0">
                <a:latin typeface="宋体" charset="-122"/>
              </a:rPr>
              <a:t>，</a:t>
            </a:r>
            <a:r>
              <a:rPr lang="en-US" altLang="zh-CN" dirty="0" smtClean="0">
                <a:sym typeface="Calibri" pitchFamily="34" charset="0"/>
              </a:rPr>
              <a:t>RHEL</a:t>
            </a:r>
            <a:r>
              <a:rPr lang="zh-CN" altLang="en-US" dirty="0" smtClean="0">
                <a:latin typeface="宋体" charset="-122"/>
              </a:rPr>
              <a:t>，</a:t>
            </a:r>
            <a:r>
              <a:rPr lang="en-US" altLang="zh-CN" dirty="0" smtClean="0">
                <a:sym typeface="Calibri" pitchFamily="34" charset="0"/>
              </a:rPr>
              <a:t>SUSE</a:t>
            </a:r>
            <a:r>
              <a:rPr lang="zh-CN" altLang="en-US" dirty="0" smtClean="0">
                <a:latin typeface="宋体" charset="-122"/>
              </a:rPr>
              <a:t>，红旗的最新版本；</a:t>
            </a:r>
            <a:endParaRPr lang="en-US" altLang="zh-CN" dirty="0" smtClean="0">
              <a:latin typeface="宋体" charset="-122"/>
            </a:endParaRPr>
          </a:p>
          <a:p>
            <a:pPr marL="342900" indent="-342900" algn="l" eaLnBrk="1" hangingPunct="1">
              <a:lnSpc>
                <a:spcPct val="90000"/>
              </a:lnSpc>
              <a:buFont typeface="Arial" charset="0"/>
              <a:buChar char="•"/>
            </a:pPr>
            <a:endParaRPr lang="zh-CN" altLang="en-US" dirty="0" smtClean="0">
              <a:latin typeface="宋体" charset="-122"/>
            </a:endParaRPr>
          </a:p>
          <a:p>
            <a:pPr marL="342900" indent="-342900" algn="l" eaLnBrk="1" hangingPunct="1">
              <a:lnSpc>
                <a:spcPct val="90000"/>
              </a:lnSpc>
              <a:buFont typeface="Arial" charset="0"/>
              <a:buChar char="•"/>
            </a:pPr>
            <a:r>
              <a:rPr lang="zh-CN" altLang="en-US" dirty="0" smtClean="0">
                <a:latin typeface="宋体" charset="-122"/>
              </a:rPr>
              <a:t>支持</a:t>
            </a:r>
            <a:r>
              <a:rPr lang="en-US" altLang="zh-CN" dirty="0" smtClean="0">
                <a:sym typeface="Calibri" pitchFamily="34" charset="0"/>
              </a:rPr>
              <a:t>MAC</a:t>
            </a:r>
            <a:r>
              <a:rPr lang="zh-CN" altLang="en-US" dirty="0" smtClean="0">
                <a:latin typeface="宋体" charset="-122"/>
              </a:rPr>
              <a:t>，包括： </a:t>
            </a:r>
            <a:r>
              <a:rPr lang="en-US" altLang="zh-CN" dirty="0" smtClean="0">
                <a:sym typeface="Calibri" pitchFamily="34" charset="0"/>
              </a:rPr>
              <a:t>386</a:t>
            </a:r>
            <a:r>
              <a:rPr lang="zh-CN" altLang="en-US" dirty="0" smtClean="0">
                <a:latin typeface="宋体" charset="-122"/>
              </a:rPr>
              <a:t>和</a:t>
            </a:r>
            <a:r>
              <a:rPr lang="en-US" altLang="zh-CN" dirty="0" smtClean="0">
                <a:sym typeface="Calibri" pitchFamily="34" charset="0"/>
              </a:rPr>
              <a:t>PPC</a:t>
            </a:r>
            <a:r>
              <a:rPr lang="zh-CN" altLang="en-US" dirty="0" smtClean="0">
                <a:latin typeface="宋体" charset="-122"/>
              </a:rPr>
              <a:t>平台下的雪豹系列和</a:t>
            </a:r>
            <a:r>
              <a:rPr lang="en-US" altLang="zh-CN" dirty="0" smtClean="0">
                <a:sym typeface="Calibri" pitchFamily="34" charset="0"/>
              </a:rPr>
              <a:t>Tiger</a:t>
            </a:r>
            <a:r>
              <a:rPr lang="zh-CN" altLang="en-US" dirty="0" smtClean="0">
                <a:latin typeface="宋体" charset="-122"/>
              </a:rPr>
              <a:t>系列的最新版本（从</a:t>
            </a:r>
            <a:r>
              <a:rPr lang="en-US" altLang="zh-CN" dirty="0" smtClean="0">
                <a:sym typeface="Calibri" pitchFamily="34" charset="0"/>
              </a:rPr>
              <a:t>05</a:t>
            </a:r>
            <a:r>
              <a:rPr lang="zh-CN" altLang="en-US" dirty="0" smtClean="0">
                <a:latin typeface="宋体" charset="-122"/>
              </a:rPr>
              <a:t>年到现在的版本）</a:t>
            </a:r>
          </a:p>
          <a:p>
            <a:pPr marL="342900" indent="-342900" algn="l" eaLnBrk="1" hangingPunct="1">
              <a:lnSpc>
                <a:spcPct val="90000"/>
              </a:lnSpc>
              <a:buFont typeface="Arial" charset="0"/>
              <a:buChar char="•"/>
            </a:pPr>
            <a:endParaRPr lang="en-US" altLang="zh-CN" dirty="0" smtClean="0">
              <a:sym typeface="Calibri" pitchFamily="34" charset="0"/>
            </a:endParaRPr>
          </a:p>
          <a:p>
            <a:pPr marL="342900" indent="-342900" algn="l" eaLnBrk="1" hangingPunct="1">
              <a:lnSpc>
                <a:spcPct val="90000"/>
              </a:lnSpc>
            </a:pPr>
            <a:r>
              <a:rPr lang="en-US" altLang="zh-CN" dirty="0" smtClean="0">
                <a:sym typeface="Calibri" pitchFamily="34" charset="0"/>
              </a:rPr>
              <a:t>    </a:t>
            </a:r>
            <a:endParaRPr lang="zh-CN" altLang="en-US" sz="36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E1BF53D6-5F62-40FE-B4D4-40AC547BBE39}" type="datetime1">
              <a:rPr lang="zh-CN" altLang="en-US"/>
              <a:pPr>
                <a:defRPr/>
              </a:pPr>
              <a:t>2011-03-11</a:t>
            </a:fld>
            <a:endParaRPr lang="zh-CN" altLang="en-US" sz="1800">
              <a:latin typeface="Arial" pitchFamily="34" charset="0"/>
              <a:ea typeface="宋体" pitchFamily="2" charset="-122"/>
            </a:endParaRPr>
          </a:p>
        </p:txBody>
      </p:sp>
      <p:sp>
        <p:nvSpPr>
          <p:cNvPr id="52227" name="标题 3"/>
          <p:cNvSpPr>
            <a:spLocks noGrp="1" noChangeArrowheads="1"/>
          </p:cNvSpPr>
          <p:nvPr>
            <p:ph type="title" idx="4294967295"/>
          </p:nvPr>
        </p:nvSpPr>
        <p:spPr/>
        <p:txBody>
          <a:bodyPr/>
          <a:lstStyle/>
          <a:p>
            <a:pPr eaLnBrk="1" hangingPunct="1"/>
            <a:r>
              <a:rPr lang="en-US" altLang="zh-CN" smtClean="0">
                <a:sym typeface="Calibri" pitchFamily="34" charset="0"/>
              </a:rPr>
              <a:t>SSL5.0</a:t>
            </a:r>
            <a:r>
              <a:rPr lang="zh-CN" altLang="en-US" smtClean="0">
                <a:latin typeface="宋体" charset="-122"/>
              </a:rPr>
              <a:t>支持的浏览器</a:t>
            </a:r>
            <a:endParaRPr lang="zh-CN" altLang="en-US" smtClean="0"/>
          </a:p>
        </p:txBody>
      </p:sp>
      <p:sp>
        <p:nvSpPr>
          <p:cNvPr id="52228" name="内容占位符 4"/>
          <p:cNvSpPr>
            <a:spLocks noGrp="1" noChangeArrowheads="1"/>
          </p:cNvSpPr>
          <p:nvPr>
            <p:ph type="body" idx="1"/>
          </p:nvPr>
        </p:nvSpPr>
        <p:spPr>
          <a:xfrm>
            <a:off x="214313" y="1143000"/>
            <a:ext cx="8715375" cy="5072063"/>
          </a:xfrm>
        </p:spPr>
        <p:txBody>
          <a:bodyPr/>
          <a:lstStyle/>
          <a:p>
            <a:pPr marL="342900" indent="-342900" algn="l" eaLnBrk="1" hangingPunct="1">
              <a:buFont typeface="Arial" charset="0"/>
              <a:buChar char="•"/>
            </a:pPr>
            <a:r>
              <a:rPr lang="en-US" altLang="zh-CN" smtClean="0">
                <a:sym typeface="Calibri" pitchFamily="34" charset="0"/>
              </a:rPr>
              <a:t>SSL</a:t>
            </a:r>
            <a:r>
              <a:rPr lang="zh-CN" altLang="en-US" smtClean="0">
                <a:latin typeface="宋体" charset="-122"/>
              </a:rPr>
              <a:t>新版本中可支持的非</a:t>
            </a:r>
            <a:r>
              <a:rPr lang="en-US" altLang="zh-CN" smtClean="0">
                <a:sym typeface="Calibri" pitchFamily="34" charset="0"/>
              </a:rPr>
              <a:t>IE</a:t>
            </a:r>
            <a:r>
              <a:rPr lang="zh-CN" altLang="en-US" smtClean="0">
                <a:latin typeface="宋体" charset="-122"/>
              </a:rPr>
              <a:t>内核浏览器包括：</a:t>
            </a:r>
          </a:p>
          <a:p>
            <a:pPr marL="342900" indent="-342900" algn="l" eaLnBrk="1" hangingPunct="1"/>
            <a:r>
              <a:rPr lang="zh-CN" altLang="en-US" smtClean="0">
                <a:latin typeface="宋体" charset="-122"/>
              </a:rPr>
              <a:t>     火狐</a:t>
            </a:r>
            <a:r>
              <a:rPr lang="en-US" altLang="zh-CN" smtClean="0">
                <a:sym typeface="Calibri" pitchFamily="34" charset="0"/>
              </a:rPr>
              <a:t>FireFox </a:t>
            </a:r>
            <a:r>
              <a:rPr lang="zh-CN" altLang="en-US" smtClean="0">
                <a:latin typeface="宋体" charset="-122"/>
              </a:rPr>
              <a:t>，</a:t>
            </a:r>
            <a:r>
              <a:rPr lang="en-US" altLang="zh-CN" smtClean="0">
                <a:sym typeface="Calibri" pitchFamily="34" charset="0"/>
              </a:rPr>
              <a:t>Safari</a:t>
            </a:r>
            <a:r>
              <a:rPr lang="zh-CN" altLang="en-US" smtClean="0">
                <a:latin typeface="宋体" charset="-122"/>
              </a:rPr>
              <a:t>，</a:t>
            </a:r>
            <a:r>
              <a:rPr lang="en-US" altLang="zh-CN" smtClean="0">
                <a:sym typeface="Calibri" pitchFamily="34" charset="0"/>
              </a:rPr>
              <a:t>Google chrome</a:t>
            </a:r>
            <a:r>
              <a:rPr lang="zh-CN" altLang="en-US" smtClean="0">
                <a:latin typeface="宋体" charset="-122"/>
              </a:rPr>
              <a:t>，</a:t>
            </a:r>
            <a:r>
              <a:rPr lang="en-US" altLang="zh-CN" smtClean="0">
                <a:sym typeface="Calibri" pitchFamily="34" charset="0"/>
              </a:rPr>
              <a:t>Opera</a:t>
            </a:r>
            <a:r>
              <a:rPr lang="zh-CN" altLang="en-US" smtClean="0">
                <a:latin typeface="宋体" charset="-122"/>
              </a:rPr>
              <a:t>；</a:t>
            </a:r>
          </a:p>
          <a:p>
            <a:pPr marL="342900" indent="-342900" algn="l" eaLnBrk="1" hangingPunct="1"/>
            <a:r>
              <a:rPr lang="en-US" altLang="zh-CN" smtClean="0">
                <a:sym typeface="Calibri" pitchFamily="34" charset="0"/>
              </a:rPr>
              <a:t>    </a:t>
            </a:r>
            <a:r>
              <a:rPr lang="zh-CN" altLang="en-US" smtClean="0">
                <a:latin typeface="宋体" charset="-122"/>
              </a:rPr>
              <a:t>（</a:t>
            </a:r>
            <a:r>
              <a:rPr lang="en-US" altLang="zh-CN" smtClean="0">
                <a:sym typeface="Calibri" pitchFamily="34" charset="0"/>
              </a:rPr>
              <a:t>USBKEY</a:t>
            </a:r>
            <a:r>
              <a:rPr lang="zh-CN" altLang="en-US" smtClean="0">
                <a:latin typeface="宋体" charset="-122"/>
              </a:rPr>
              <a:t>认证只支持</a:t>
            </a:r>
            <a:r>
              <a:rPr lang="en-US" altLang="zh-CN" smtClean="0">
                <a:sym typeface="Calibri" pitchFamily="34" charset="0"/>
              </a:rPr>
              <a:t>FireFox)</a:t>
            </a:r>
            <a:endParaRPr lang="zh-CN" altLang="en-US" smtClean="0">
              <a:sym typeface="Calibri" pitchFamily="34" charset="0"/>
            </a:endParaRPr>
          </a:p>
          <a:p>
            <a:pPr marL="342900" indent="-342900" algn="l" eaLnBrk="1" hangingPunct="1"/>
            <a:endParaRPr lang="zh-CN" altLang="en-US" smtClean="0">
              <a:sym typeface="Calibri" pitchFamily="34" charset="0"/>
            </a:endParaRPr>
          </a:p>
          <a:p>
            <a:pPr marL="342900" indent="-342900" algn="l" eaLnBrk="1" hangingPunct="1">
              <a:buFont typeface="Arial" charset="0"/>
              <a:buChar char="•"/>
            </a:pPr>
            <a:r>
              <a:rPr lang="en-US" altLang="zh-CN" smtClean="0">
                <a:sym typeface="Calibri" pitchFamily="34" charset="0"/>
              </a:rPr>
              <a:t>  </a:t>
            </a:r>
            <a:r>
              <a:rPr lang="zh-CN" altLang="en-US" smtClean="0">
                <a:latin typeface="宋体" charset="-122"/>
              </a:rPr>
              <a:t>智能手机终端支持能力：</a:t>
            </a:r>
          </a:p>
          <a:p>
            <a:pPr marL="342900" indent="-342900" algn="l" eaLnBrk="1" hangingPunct="1"/>
            <a:r>
              <a:rPr lang="en-US" altLang="zh-CN" smtClean="0">
                <a:sym typeface="Calibri" pitchFamily="34" charset="0"/>
              </a:rPr>
              <a:t>   </a:t>
            </a:r>
            <a:r>
              <a:rPr lang="zh-CN" altLang="en-US" smtClean="0">
                <a:latin typeface="宋体" charset="-122"/>
              </a:rPr>
              <a:t>支持所有智能手机系统的</a:t>
            </a:r>
            <a:r>
              <a:rPr lang="en-US" altLang="zh-CN" smtClean="0">
                <a:sym typeface="Calibri" pitchFamily="34" charset="0"/>
              </a:rPr>
              <a:t>B/S</a:t>
            </a:r>
            <a:r>
              <a:rPr lang="zh-CN" altLang="en-US" smtClean="0">
                <a:latin typeface="宋体" charset="-122"/>
              </a:rPr>
              <a:t>应用；包括塞班、</a:t>
            </a:r>
            <a:r>
              <a:rPr lang="en-US" altLang="zh-CN" smtClean="0">
                <a:sym typeface="Calibri" pitchFamily="34" charset="0"/>
              </a:rPr>
              <a:t>Iphone</a:t>
            </a:r>
            <a:r>
              <a:rPr lang="zh-CN" altLang="en-US" smtClean="0">
                <a:latin typeface="宋体" charset="-122"/>
              </a:rPr>
              <a:t>、黑莓等；</a:t>
            </a:r>
          </a:p>
          <a:p>
            <a:pPr marL="342900" indent="-342900" algn="l" eaLnBrk="1" hangingPunct="1"/>
            <a:r>
              <a:rPr lang="en-US" altLang="zh-CN" smtClean="0">
                <a:sym typeface="Calibri" pitchFamily="34" charset="0"/>
              </a:rPr>
              <a:t>    </a:t>
            </a:r>
            <a:r>
              <a:rPr lang="zh-CN" altLang="en-US" smtClean="0">
                <a:latin typeface="宋体" charset="-122"/>
              </a:rPr>
              <a:t>支持</a:t>
            </a:r>
            <a:r>
              <a:rPr lang="zh-CN" altLang="en-US" smtClean="0">
                <a:sym typeface="Calibri" pitchFamily="34" charset="0"/>
              </a:rPr>
              <a:t>Windows </a:t>
            </a:r>
            <a:r>
              <a:rPr lang="en-US" altLang="zh-CN" smtClean="0">
                <a:sym typeface="Calibri" pitchFamily="34" charset="0"/>
              </a:rPr>
              <a:t>Mobile</a:t>
            </a:r>
            <a:r>
              <a:rPr lang="zh-CN" altLang="en-US" smtClean="0">
                <a:sym typeface="Calibri" pitchFamily="34" charset="0"/>
              </a:rPr>
              <a:t>系统</a:t>
            </a:r>
            <a:r>
              <a:rPr lang="zh-CN" altLang="en-US" smtClean="0">
                <a:latin typeface="宋体" charset="-122"/>
              </a:rPr>
              <a:t>的</a:t>
            </a:r>
            <a:r>
              <a:rPr lang="en-US" altLang="zh-CN" smtClean="0">
                <a:sym typeface="Calibri" pitchFamily="34" charset="0"/>
              </a:rPr>
              <a:t>C/S</a:t>
            </a:r>
            <a:r>
              <a:rPr lang="zh-CN" altLang="en-US" smtClean="0">
                <a:sym typeface="Calibri" pitchFamily="34" charset="0"/>
              </a:rPr>
              <a:t>应用</a:t>
            </a:r>
            <a:r>
              <a:rPr lang="zh-CN" altLang="en-US" smtClean="0">
                <a:latin typeface="宋体" charset="-122"/>
              </a:rPr>
              <a:t>；</a:t>
            </a:r>
          </a:p>
          <a:p>
            <a:pPr marL="342900" indent="-342900" algn="l" eaLnBrk="1" hangingPunct="1"/>
            <a:endParaRPr lang="en-US" smtClean="0">
              <a:latin typeface="宋体"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body" sz="half" idx="1"/>
          </p:nvPr>
        </p:nvSpPr>
        <p:spPr>
          <a:xfrm>
            <a:off x="179388" y="1412875"/>
            <a:ext cx="8964612" cy="1368425"/>
          </a:xfrm>
          <a:solidFill>
            <a:srgbClr val="FFFFFF"/>
          </a:solidFill>
          <a:ln cap="flat">
            <a:solidFill>
              <a:srgbClr val="FFFFFF"/>
            </a:solidFill>
          </a:ln>
        </p:spPr>
        <p:txBody>
          <a:bodyPr/>
          <a:lstStyle/>
          <a:p>
            <a:pPr eaLnBrk="1" hangingPunct="1">
              <a:lnSpc>
                <a:spcPct val="90000"/>
              </a:lnSpc>
            </a:pPr>
            <a:r>
              <a:rPr lang="zh-CN" altLang="en-US" sz="2400" b="1" smtClean="0"/>
              <a:t>将应用系统</a:t>
            </a:r>
            <a:r>
              <a:rPr lang="zh-CN" sz="2400" b="1" smtClean="0"/>
              <a:t>账号与</a:t>
            </a:r>
            <a:r>
              <a:rPr lang="en-US" altLang="zh-CN" sz="2400" b="1" smtClean="0"/>
              <a:t>SSL VPN</a:t>
            </a:r>
            <a:r>
              <a:rPr lang="zh-CN" sz="2400" b="1" smtClean="0"/>
              <a:t>账号</a:t>
            </a:r>
            <a:r>
              <a:rPr lang="zh-CN" altLang="en-US" sz="2400" b="1" smtClean="0"/>
              <a:t>强制</a:t>
            </a:r>
            <a:r>
              <a:rPr lang="zh-CN" sz="2400" b="1" smtClean="0"/>
              <a:t>绑定</a:t>
            </a:r>
            <a:r>
              <a:rPr lang="zh-CN" altLang="en-US" sz="2400" b="1" smtClean="0"/>
              <a:t>以</a:t>
            </a:r>
            <a:r>
              <a:rPr lang="zh-CN" sz="2400" b="1" smtClean="0"/>
              <a:t>增强应用系统账号使</a:t>
            </a:r>
            <a:endParaRPr lang="en-US" altLang="zh-CN" sz="2400" b="1" smtClean="0"/>
          </a:p>
          <a:p>
            <a:pPr eaLnBrk="1" hangingPunct="1">
              <a:lnSpc>
                <a:spcPct val="90000"/>
              </a:lnSpc>
            </a:pPr>
            <a:r>
              <a:rPr lang="zh-CN" sz="2400" b="1" smtClean="0"/>
              <a:t>用安全性</a:t>
            </a:r>
            <a:r>
              <a:rPr lang="zh-CN" altLang="en-US" sz="2400" b="1" smtClean="0"/>
              <a:t>，确保各用户只能以指定的应用系统帐号登录系统。</a:t>
            </a:r>
          </a:p>
        </p:txBody>
      </p:sp>
      <p:sp>
        <p:nvSpPr>
          <p:cNvPr id="28675" name="Rectangle 3"/>
          <p:cNvSpPr>
            <a:spLocks noGrp="1" noChangeArrowheads="1"/>
          </p:cNvSpPr>
          <p:nvPr>
            <p:ph type="title"/>
          </p:nvPr>
        </p:nvSpPr>
        <p:spPr>
          <a:xfrm>
            <a:off x="395288" y="115888"/>
            <a:ext cx="8229600" cy="1143000"/>
          </a:xfrm>
          <a:noFill/>
        </p:spPr>
        <p:txBody>
          <a:bodyPr/>
          <a:lstStyle/>
          <a:p>
            <a:pPr eaLnBrk="1" hangingPunct="1"/>
            <a:r>
              <a:rPr lang="zh-CN" altLang="en-US" smtClean="0">
                <a:sym typeface="Arial" charset="0"/>
              </a:rPr>
              <a:t>主从帐号绑定（专利）</a:t>
            </a:r>
            <a:endParaRPr lang="zh-CN" smtClean="0">
              <a:sym typeface="Arial" charset="0"/>
            </a:endParaRPr>
          </a:p>
        </p:txBody>
      </p:sp>
      <p:pic>
        <p:nvPicPr>
          <p:cNvPr id="28676" name="图片 1"/>
          <p:cNvPicPr>
            <a:picLocks noChangeAspect="1" noChangeArrowheads="1"/>
          </p:cNvPicPr>
          <p:nvPr/>
        </p:nvPicPr>
        <p:blipFill>
          <a:blip r:embed="rId2"/>
          <a:srcRect/>
          <a:stretch>
            <a:fillRect/>
          </a:stretch>
        </p:blipFill>
        <p:spPr bwMode="auto">
          <a:xfrm>
            <a:off x="185738" y="2428875"/>
            <a:ext cx="8958262" cy="3857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3298">
                                            <p:bg/>
                                          </p:spTgt>
                                        </p:tgtEl>
                                        <p:attrNameLst>
                                          <p:attrName>style.visibility</p:attrName>
                                        </p:attrNameLst>
                                      </p:cBhvr>
                                      <p:to>
                                        <p:strVal val="visible"/>
                                      </p:to>
                                    </p:set>
                                    <p:animEffect transition="in" filter="blinds(horizontal)">
                                      <p:cBhvr>
                                        <p:cTn id="7" dur="500"/>
                                        <p:tgtEl>
                                          <p:spTgt spid="183298">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3298">
                                            <p:txEl>
                                              <p:pRg st="0" end="0"/>
                                            </p:txEl>
                                          </p:spTgt>
                                        </p:tgtEl>
                                        <p:attrNameLst>
                                          <p:attrName>style.visibility</p:attrName>
                                        </p:attrNameLst>
                                      </p:cBhvr>
                                      <p:to>
                                        <p:strVal val="visible"/>
                                      </p:to>
                                    </p:set>
                                    <p:animEffect transition="in" filter="blinds(horizontal)">
                                      <p:cBhvr>
                                        <p:cTn id="12" dur="500"/>
                                        <p:tgtEl>
                                          <p:spTgt spid="1832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3298">
                                            <p:txEl>
                                              <p:pRg st="1" end="1"/>
                                            </p:txEl>
                                          </p:spTgt>
                                        </p:tgtEl>
                                        <p:attrNameLst>
                                          <p:attrName>style.visibility</p:attrName>
                                        </p:attrNameLst>
                                      </p:cBhvr>
                                      <p:to>
                                        <p:strVal val="visible"/>
                                      </p:to>
                                    </p:set>
                                    <p:animEffect transition="in" filter="blinds(horizontal)">
                                      <p:cBhvr>
                                        <p:cTn id="17" dur="500"/>
                                        <p:tgtEl>
                                          <p:spTgt spid="18329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uild="p"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ext Box 2"/>
          <p:cNvSpPr txBox="1">
            <a:spLocks noChangeArrowheads="1"/>
          </p:cNvSpPr>
          <p:nvPr/>
        </p:nvSpPr>
        <p:spPr bwMode="auto">
          <a:xfrm>
            <a:off x="76200" y="322263"/>
            <a:ext cx="8534400" cy="1354137"/>
          </a:xfrm>
          <a:prstGeom prst="rect">
            <a:avLst/>
          </a:prstGeom>
          <a:noFill/>
          <a:ln w="9525">
            <a:noFill/>
            <a:miter lim="800000"/>
            <a:headEnd/>
            <a:tailEnd/>
          </a:ln>
          <a:effectLst/>
        </p:spPr>
        <p:txBody>
          <a:bodyPr/>
          <a:lstStyle/>
          <a:p>
            <a:pPr marL="342900" indent="-342900" fontAlgn="base">
              <a:spcBef>
                <a:spcPct val="20000"/>
              </a:spcBef>
              <a:defRPr/>
            </a:pPr>
            <a:endParaRPr lang="zh-CN" altLang="en-US" b="0">
              <a:solidFill>
                <a:srgbClr val="333399"/>
              </a:solidFill>
              <a:effectLst>
                <a:outerShdw blurRad="38100" dist="38100" dir="2700000" algn="tl">
                  <a:srgbClr val="C0C0C0"/>
                </a:outerShdw>
              </a:effectLst>
              <a:latin typeface="黑体" pitchFamily="49" charset="-122"/>
              <a:ea typeface="黑体" pitchFamily="49" charset="-122"/>
            </a:endParaRPr>
          </a:p>
        </p:txBody>
      </p:sp>
      <p:sp>
        <p:nvSpPr>
          <p:cNvPr id="29699" name="Rectangle 69"/>
          <p:cNvSpPr>
            <a:spLocks noChangeArrowheads="1"/>
          </p:cNvSpPr>
          <p:nvPr/>
        </p:nvSpPr>
        <p:spPr bwMode="auto">
          <a:xfrm>
            <a:off x="468313" y="404813"/>
            <a:ext cx="8135937" cy="676275"/>
          </a:xfrm>
          <a:prstGeom prst="rect">
            <a:avLst/>
          </a:prstGeom>
          <a:noFill/>
          <a:ln w="9525">
            <a:noFill/>
            <a:miter lim="800000"/>
            <a:headEnd/>
            <a:tailEnd/>
          </a:ln>
        </p:spPr>
        <p:txBody>
          <a:bodyPr/>
          <a:lstStyle/>
          <a:p>
            <a:pPr marL="342900" indent="-342900" fontAlgn="base">
              <a:spcBef>
                <a:spcPct val="20000"/>
              </a:spcBef>
              <a:buFont typeface="Arial" charset="0"/>
              <a:buNone/>
            </a:pPr>
            <a:r>
              <a:rPr lang="zh-CN" altLang="en-US" sz="4400" b="0">
                <a:latin typeface="Calibri" pitchFamily="34" charset="0"/>
                <a:ea typeface="宋体" pitchFamily="2" charset="-122"/>
              </a:rPr>
              <a:t>客户端安全策略</a:t>
            </a:r>
          </a:p>
        </p:txBody>
      </p:sp>
      <p:sp>
        <p:nvSpPr>
          <p:cNvPr id="184393" name="Text Box 73"/>
          <p:cNvSpPr txBox="1">
            <a:spLocks noChangeArrowheads="1"/>
          </p:cNvSpPr>
          <p:nvPr/>
        </p:nvSpPr>
        <p:spPr bwMode="auto">
          <a:xfrm>
            <a:off x="323850" y="1341438"/>
            <a:ext cx="8280400" cy="1311275"/>
          </a:xfrm>
          <a:prstGeom prst="rect">
            <a:avLst/>
          </a:prstGeom>
          <a:noFill/>
          <a:ln w="9525">
            <a:noFill/>
            <a:miter lim="800000"/>
            <a:headEnd/>
            <a:tailEnd/>
          </a:ln>
        </p:spPr>
        <p:txBody>
          <a:bodyPr>
            <a:spAutoFit/>
          </a:bodyPr>
          <a:lstStyle/>
          <a:p>
            <a:pPr algn="l" fontAlgn="base"/>
            <a:r>
              <a:rPr lang="zh-CN" altLang="en-US" sz="2000">
                <a:ea typeface="宋体" pitchFamily="2" charset="-122"/>
              </a:rPr>
              <a:t>（</a:t>
            </a:r>
            <a:r>
              <a:rPr lang="en-US" altLang="zh-CN" sz="2000">
                <a:ea typeface="宋体" pitchFamily="2" charset="-122"/>
              </a:rPr>
              <a:t>1</a:t>
            </a:r>
            <a:r>
              <a:rPr lang="zh-CN" altLang="en-US" sz="2000">
                <a:ea typeface="宋体" pitchFamily="2" charset="-122"/>
              </a:rPr>
              <a:t>）准入：保障客户端具备相应安全环境要求方可接入内网，防止安全隐患</a:t>
            </a:r>
          </a:p>
          <a:p>
            <a:pPr algn="l" fontAlgn="base"/>
            <a:r>
              <a:rPr lang="zh-CN" altLang="en-US" sz="2000">
                <a:ea typeface="宋体" pitchFamily="2" charset="-122"/>
              </a:rPr>
              <a:t>（</a:t>
            </a:r>
            <a:r>
              <a:rPr lang="en-US" altLang="zh-CN" sz="2000">
                <a:ea typeface="宋体" pitchFamily="2" charset="-122"/>
              </a:rPr>
              <a:t>2</a:t>
            </a:r>
            <a:r>
              <a:rPr lang="zh-CN" altLang="en-US" sz="2000">
                <a:ea typeface="宋体" pitchFamily="2" charset="-122"/>
              </a:rPr>
              <a:t>）授权：根据客户端不同安全等级（策略）授予不同业务系统的访问权限，保障访问安全</a:t>
            </a:r>
          </a:p>
        </p:txBody>
      </p:sp>
      <p:pic>
        <p:nvPicPr>
          <p:cNvPr id="29701" name="Picture 75"/>
          <p:cNvPicPr>
            <a:picLocks noChangeAspect="1" noChangeArrowheads="1"/>
          </p:cNvPicPr>
          <p:nvPr/>
        </p:nvPicPr>
        <p:blipFill>
          <a:blip r:embed="rId2"/>
          <a:srcRect/>
          <a:stretch>
            <a:fillRect/>
          </a:stretch>
        </p:blipFill>
        <p:spPr bwMode="auto">
          <a:xfrm>
            <a:off x="684213" y="2636838"/>
            <a:ext cx="7775575" cy="3454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84393"/>
                                        </p:tgtEl>
                                        <p:attrNameLst>
                                          <p:attrName>style.visibility</p:attrName>
                                        </p:attrNameLst>
                                      </p:cBhvr>
                                      <p:to>
                                        <p:strVal val="visible"/>
                                      </p:to>
                                    </p:set>
                                    <p:animEffect transition="in" filter="blinds(vertical)">
                                      <p:cBhvr>
                                        <p:cTn id="7" dur="500"/>
                                        <p:tgtEl>
                                          <p:spTgt spid="184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3"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en-US" altLang="zh-CN" smtClean="0"/>
              <a:t>VPN</a:t>
            </a:r>
            <a:r>
              <a:rPr lang="zh-CN" altLang="en-US" smtClean="0"/>
              <a:t>专线功能</a:t>
            </a:r>
          </a:p>
        </p:txBody>
      </p:sp>
      <p:sp>
        <p:nvSpPr>
          <p:cNvPr id="31747" name="内容占位符 2"/>
          <p:cNvSpPr>
            <a:spLocks noGrp="1"/>
          </p:cNvSpPr>
          <p:nvPr>
            <p:ph idx="1"/>
          </p:nvPr>
        </p:nvSpPr>
        <p:spPr/>
        <p:txBody>
          <a:bodyPr/>
          <a:lstStyle/>
          <a:p>
            <a:pPr eaLnBrk="1" hangingPunct="1"/>
            <a:r>
              <a:rPr lang="zh-CN" altLang="en-US" smtClean="0"/>
              <a:t>可以设定终端在经过</a:t>
            </a:r>
            <a:r>
              <a:rPr lang="en-US" altLang="zh-CN" smtClean="0"/>
              <a:t>SSL</a:t>
            </a:r>
            <a:r>
              <a:rPr lang="zh-CN" altLang="en-US" smtClean="0"/>
              <a:t>认证之后，登录了</a:t>
            </a:r>
            <a:r>
              <a:rPr lang="en-US" altLang="zh-CN" smtClean="0"/>
              <a:t>VPN</a:t>
            </a:r>
            <a:r>
              <a:rPr lang="zh-CN" altLang="en-US" smtClean="0"/>
              <a:t>系统，就被强制断开其他互联网连接，保证业务数据隔离互联网威胁。</a:t>
            </a:r>
            <a:endParaRPr lang="en-US" altLang="zh-CN" smtClean="0"/>
          </a:p>
          <a:p>
            <a:pPr eaLnBrk="1" hangingPunct="1"/>
            <a:endParaRPr lang="en-US" altLang="zh-CN" smtClean="0"/>
          </a:p>
          <a:p>
            <a:pPr eaLnBrk="1" hangingPunct="1"/>
            <a:endParaRPr lang="zh-CN" altLang="en-US" smtClean="0"/>
          </a:p>
        </p:txBody>
      </p:sp>
      <p:pic>
        <p:nvPicPr>
          <p:cNvPr id="31748" name="Picture 2"/>
          <p:cNvPicPr>
            <a:picLocks noChangeAspect="1" noChangeArrowheads="1"/>
          </p:cNvPicPr>
          <p:nvPr/>
        </p:nvPicPr>
        <p:blipFill>
          <a:blip r:embed="rId2"/>
          <a:srcRect/>
          <a:stretch>
            <a:fillRect/>
          </a:stretch>
        </p:blipFill>
        <p:spPr bwMode="auto">
          <a:xfrm>
            <a:off x="0" y="4572000"/>
            <a:ext cx="8794750" cy="15716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4"/>
          <p:cNvSpPr>
            <a:spLocks noChangeArrowheads="1"/>
          </p:cNvSpPr>
          <p:nvPr/>
        </p:nvSpPr>
        <p:spPr bwMode="auto">
          <a:xfrm>
            <a:off x="579438" y="4310063"/>
            <a:ext cx="1704975" cy="958850"/>
          </a:xfrm>
          <a:prstGeom prst="cube">
            <a:avLst>
              <a:gd name="adj" fmla="val 25000"/>
            </a:avLst>
          </a:prstGeom>
          <a:solidFill>
            <a:srgbClr val="84AEB4"/>
          </a:solidFill>
          <a:ln w="9525">
            <a:solidFill>
              <a:schemeClr val="tx1"/>
            </a:solidFill>
            <a:miter lim="800000"/>
            <a:headEnd/>
            <a:tailEnd/>
          </a:ln>
        </p:spPr>
        <p:txBody>
          <a:bodyPr wrap="none" anchor="ctr"/>
          <a:lstStyle/>
          <a:p>
            <a:pPr fontAlgn="base"/>
            <a:r>
              <a:rPr lang="zh-CN" altLang="en-US" sz="2400">
                <a:latin typeface="Times New Roman" pitchFamily="18" charset="0"/>
                <a:ea typeface="宋体" pitchFamily="2" charset="-122"/>
              </a:rPr>
              <a:t>总部</a:t>
            </a:r>
          </a:p>
        </p:txBody>
      </p:sp>
      <p:sp>
        <p:nvSpPr>
          <p:cNvPr id="34819" name="Oval 5"/>
          <p:cNvSpPr>
            <a:spLocks noChangeArrowheads="1"/>
          </p:cNvSpPr>
          <p:nvPr/>
        </p:nvSpPr>
        <p:spPr bwMode="auto">
          <a:xfrm>
            <a:off x="5913438" y="3776663"/>
            <a:ext cx="1858962" cy="719137"/>
          </a:xfrm>
          <a:prstGeom prst="ellipse">
            <a:avLst/>
          </a:prstGeom>
          <a:solidFill>
            <a:srgbClr val="EDF7A3"/>
          </a:solidFill>
          <a:ln w="9525">
            <a:solidFill>
              <a:schemeClr val="tx1"/>
            </a:solidFill>
            <a:round/>
            <a:headEnd/>
            <a:tailEnd/>
          </a:ln>
        </p:spPr>
        <p:txBody>
          <a:bodyPr wrap="none" anchor="ctr"/>
          <a:lstStyle/>
          <a:p>
            <a:pPr fontAlgn="base"/>
            <a:r>
              <a:rPr lang="zh-CN" altLang="en-US">
                <a:latin typeface="Times New Roman" pitchFamily="18" charset="0"/>
                <a:ea typeface="宋体" pitchFamily="2" charset="-122"/>
              </a:rPr>
              <a:t>网通用户</a:t>
            </a:r>
          </a:p>
        </p:txBody>
      </p:sp>
      <p:sp>
        <p:nvSpPr>
          <p:cNvPr id="34820" name="Oval 6"/>
          <p:cNvSpPr>
            <a:spLocks noChangeArrowheads="1"/>
          </p:cNvSpPr>
          <p:nvPr/>
        </p:nvSpPr>
        <p:spPr bwMode="auto">
          <a:xfrm>
            <a:off x="5989638" y="4919663"/>
            <a:ext cx="1858962" cy="719137"/>
          </a:xfrm>
          <a:prstGeom prst="ellipse">
            <a:avLst/>
          </a:prstGeom>
          <a:solidFill>
            <a:srgbClr val="EDF7A3"/>
          </a:solidFill>
          <a:ln w="9525">
            <a:solidFill>
              <a:schemeClr val="tx1"/>
            </a:solidFill>
            <a:round/>
            <a:headEnd/>
            <a:tailEnd/>
          </a:ln>
        </p:spPr>
        <p:txBody>
          <a:bodyPr wrap="none" anchor="ctr"/>
          <a:lstStyle/>
          <a:p>
            <a:pPr fontAlgn="base"/>
            <a:r>
              <a:rPr lang="zh-CN" altLang="en-US">
                <a:latin typeface="Times New Roman" pitchFamily="18" charset="0"/>
                <a:ea typeface="宋体" pitchFamily="2" charset="-122"/>
              </a:rPr>
              <a:t>电信用户</a:t>
            </a:r>
          </a:p>
        </p:txBody>
      </p:sp>
      <p:grpSp>
        <p:nvGrpSpPr>
          <p:cNvPr id="2" name="Group 7"/>
          <p:cNvGrpSpPr>
            <a:grpSpLocks/>
          </p:cNvGrpSpPr>
          <p:nvPr/>
        </p:nvGrpSpPr>
        <p:grpSpPr bwMode="auto">
          <a:xfrm>
            <a:off x="3932238" y="3624263"/>
            <a:ext cx="1662112" cy="457200"/>
            <a:chOff x="0" y="0"/>
            <a:chExt cx="1047" cy="288"/>
          </a:xfrm>
        </p:grpSpPr>
        <p:sp>
          <p:nvSpPr>
            <p:cNvPr id="34829" name="Rectangle 8"/>
            <p:cNvSpPr>
              <a:spLocks noChangeArrowheads="1"/>
            </p:cNvSpPr>
            <p:nvPr/>
          </p:nvSpPr>
          <p:spPr bwMode="auto">
            <a:xfrm>
              <a:off x="0" y="0"/>
              <a:ext cx="576" cy="240"/>
            </a:xfrm>
            <a:prstGeom prst="rect">
              <a:avLst/>
            </a:prstGeom>
            <a:noFill/>
            <a:ln w="9525">
              <a:noFill/>
              <a:miter lim="800000"/>
              <a:headEnd/>
              <a:tailEnd/>
            </a:ln>
          </p:spPr>
          <p:txBody>
            <a:bodyPr wrap="none" anchor="ctr"/>
            <a:lstStyle/>
            <a:p>
              <a:pPr fontAlgn="base"/>
              <a:r>
                <a:rPr lang="zh-CN" altLang="en-US">
                  <a:latin typeface="Times New Roman" pitchFamily="18" charset="0"/>
                  <a:ea typeface="宋体" pitchFamily="2" charset="-122"/>
                </a:rPr>
                <a:t>网通线路</a:t>
              </a:r>
            </a:p>
          </p:txBody>
        </p:sp>
        <p:sp>
          <p:nvSpPr>
            <p:cNvPr id="34830" name="AutoShape 9"/>
            <p:cNvSpPr>
              <a:spLocks noChangeArrowheads="1"/>
            </p:cNvSpPr>
            <p:nvPr/>
          </p:nvSpPr>
          <p:spPr bwMode="auto">
            <a:xfrm rot="-736750">
              <a:off x="431" y="240"/>
              <a:ext cx="616" cy="48"/>
            </a:xfrm>
            <a:prstGeom prst="leftArrow">
              <a:avLst>
                <a:gd name="adj1" fmla="val 50000"/>
                <a:gd name="adj2" fmla="val 320833"/>
              </a:avLst>
            </a:prstGeom>
            <a:solidFill>
              <a:srgbClr val="FF3300"/>
            </a:solidFill>
            <a:ln w="9525">
              <a:noFill/>
              <a:miter lim="800000"/>
              <a:headEnd/>
              <a:tailEnd/>
            </a:ln>
          </p:spPr>
          <p:txBody>
            <a:bodyPr wrap="none" lIns="73025" tIns="36512" rIns="73025" bIns="36512" anchor="ctr"/>
            <a:lstStyle/>
            <a:p>
              <a:endParaRPr lang="zh-CN" altLang="en-US"/>
            </a:p>
          </p:txBody>
        </p:sp>
      </p:grpSp>
      <p:grpSp>
        <p:nvGrpSpPr>
          <p:cNvPr id="3" name="Group 10"/>
          <p:cNvGrpSpPr>
            <a:grpSpLocks/>
          </p:cNvGrpSpPr>
          <p:nvPr/>
        </p:nvGrpSpPr>
        <p:grpSpPr bwMode="auto">
          <a:xfrm>
            <a:off x="3779838" y="5300663"/>
            <a:ext cx="1966912" cy="533400"/>
            <a:chOff x="0" y="0"/>
            <a:chExt cx="1239" cy="336"/>
          </a:xfrm>
        </p:grpSpPr>
        <p:sp>
          <p:nvSpPr>
            <p:cNvPr id="34827" name="Rectangle 11"/>
            <p:cNvSpPr>
              <a:spLocks noChangeArrowheads="1"/>
            </p:cNvSpPr>
            <p:nvPr/>
          </p:nvSpPr>
          <p:spPr bwMode="auto">
            <a:xfrm>
              <a:off x="0" y="96"/>
              <a:ext cx="635" cy="240"/>
            </a:xfrm>
            <a:prstGeom prst="rect">
              <a:avLst/>
            </a:prstGeom>
            <a:noFill/>
            <a:ln w="9525">
              <a:noFill/>
              <a:miter lim="800000"/>
              <a:headEnd/>
              <a:tailEnd/>
            </a:ln>
          </p:spPr>
          <p:txBody>
            <a:bodyPr wrap="none" anchor="ctr"/>
            <a:lstStyle/>
            <a:p>
              <a:pPr fontAlgn="base"/>
              <a:r>
                <a:rPr lang="zh-CN" altLang="en-US">
                  <a:latin typeface="Times New Roman" pitchFamily="18" charset="0"/>
                  <a:ea typeface="宋体" pitchFamily="2" charset="-122"/>
                </a:rPr>
                <a:t>电信线路</a:t>
              </a:r>
            </a:p>
          </p:txBody>
        </p:sp>
        <p:sp>
          <p:nvSpPr>
            <p:cNvPr id="34828" name="AutoShape 12"/>
            <p:cNvSpPr>
              <a:spLocks noChangeArrowheads="1"/>
            </p:cNvSpPr>
            <p:nvPr/>
          </p:nvSpPr>
          <p:spPr bwMode="auto">
            <a:xfrm rot="297933">
              <a:off x="624" y="0"/>
              <a:ext cx="615" cy="48"/>
            </a:xfrm>
            <a:prstGeom prst="leftArrow">
              <a:avLst>
                <a:gd name="adj1" fmla="val 50000"/>
                <a:gd name="adj2" fmla="val 320313"/>
              </a:avLst>
            </a:prstGeom>
            <a:solidFill>
              <a:srgbClr val="3333FF"/>
            </a:solidFill>
            <a:ln w="9525">
              <a:noFill/>
              <a:miter lim="800000"/>
              <a:headEnd/>
              <a:tailEnd/>
            </a:ln>
          </p:spPr>
          <p:txBody>
            <a:bodyPr wrap="none" lIns="73025" tIns="36512" rIns="73025" bIns="36512" anchor="ctr"/>
            <a:lstStyle/>
            <a:p>
              <a:endParaRPr lang="zh-CN" altLang="en-US"/>
            </a:p>
          </p:txBody>
        </p:sp>
      </p:grpSp>
      <p:pic>
        <p:nvPicPr>
          <p:cNvPr id="34823" name="Picture 13"/>
          <p:cNvPicPr>
            <a:picLocks noChangeArrowheads="1"/>
          </p:cNvPicPr>
          <p:nvPr/>
        </p:nvPicPr>
        <p:blipFill>
          <a:blip r:embed="rId2"/>
          <a:srcRect/>
          <a:stretch>
            <a:fillRect/>
          </a:stretch>
        </p:blipFill>
        <p:spPr bwMode="auto">
          <a:xfrm flipH="1">
            <a:off x="7970838" y="3548063"/>
            <a:ext cx="693737" cy="873125"/>
          </a:xfrm>
          <a:prstGeom prst="rect">
            <a:avLst/>
          </a:prstGeom>
          <a:noFill/>
          <a:ln w="9525">
            <a:noFill/>
            <a:miter lim="800000"/>
            <a:headEnd/>
            <a:tailEnd/>
          </a:ln>
        </p:spPr>
      </p:pic>
      <p:pic>
        <p:nvPicPr>
          <p:cNvPr id="34824" name="Picture 14"/>
          <p:cNvPicPr>
            <a:picLocks noChangeArrowheads="1"/>
          </p:cNvPicPr>
          <p:nvPr/>
        </p:nvPicPr>
        <p:blipFill>
          <a:blip r:embed="rId2"/>
          <a:srcRect/>
          <a:stretch>
            <a:fillRect/>
          </a:stretch>
        </p:blipFill>
        <p:spPr bwMode="auto">
          <a:xfrm flipH="1">
            <a:off x="8047038" y="4843463"/>
            <a:ext cx="693737" cy="873125"/>
          </a:xfrm>
          <a:prstGeom prst="rect">
            <a:avLst/>
          </a:prstGeom>
          <a:noFill/>
          <a:ln w="9525">
            <a:noFill/>
            <a:miter lim="800000"/>
            <a:headEnd/>
            <a:tailEnd/>
          </a:ln>
        </p:spPr>
      </p:pic>
      <p:sp>
        <p:nvSpPr>
          <p:cNvPr id="34825" name="Rectangle 15"/>
          <p:cNvSpPr>
            <a:spLocks noGrp="1" noChangeArrowheads="1"/>
          </p:cNvSpPr>
          <p:nvPr>
            <p:ph type="title"/>
          </p:nvPr>
        </p:nvSpPr>
        <p:spPr/>
        <p:txBody>
          <a:bodyPr/>
          <a:lstStyle/>
          <a:p>
            <a:pPr eaLnBrk="1" hangingPunct="1"/>
            <a:r>
              <a:rPr lang="zh-CN" altLang="en-US" smtClean="0"/>
              <a:t>多线路智能选路</a:t>
            </a:r>
          </a:p>
        </p:txBody>
      </p:sp>
      <p:sp>
        <p:nvSpPr>
          <p:cNvPr id="34826" name="Rectangle 16"/>
          <p:cNvSpPr>
            <a:spLocks noGrp="1" noChangeArrowheads="1"/>
          </p:cNvSpPr>
          <p:nvPr>
            <p:ph type="body" idx="1"/>
          </p:nvPr>
        </p:nvSpPr>
        <p:spPr/>
        <p:txBody>
          <a:bodyPr/>
          <a:lstStyle/>
          <a:p>
            <a:pPr eaLnBrk="1" hangingPunct="1"/>
            <a:r>
              <a:rPr lang="zh-CN" altLang="en-US" sz="2000" b="1" smtClean="0"/>
              <a:t>智能选路优先选择速度快的线路建立</a:t>
            </a:r>
            <a:r>
              <a:rPr lang="en-US" altLang="zh-CN" sz="2000" b="1" smtClean="0"/>
              <a:t>VPN</a:t>
            </a:r>
            <a:r>
              <a:rPr lang="zh-CN" altLang="en-US" sz="2000" b="1" smtClean="0"/>
              <a:t>隧道，纯</a:t>
            </a:r>
            <a:r>
              <a:rPr lang="en-US" altLang="zh-CN" sz="2000" b="1" smtClean="0"/>
              <a:t>WEB</a:t>
            </a:r>
            <a:r>
              <a:rPr lang="zh-CN" altLang="en-US" sz="2000" b="1" smtClean="0"/>
              <a:t>版本下只有深信服设备可以实现智能选路功能，没有此功能，将无法在那些不能安装插件（如</a:t>
            </a:r>
            <a:r>
              <a:rPr lang="en-US" altLang="zh-CN" sz="2000" b="1" smtClean="0"/>
              <a:t>PDA</a:t>
            </a:r>
            <a:r>
              <a:rPr lang="zh-CN" altLang="en-US" sz="2000" b="1" smtClean="0"/>
              <a:t>和将来的无线终端）的环境下使用多线路功能</a:t>
            </a:r>
            <a:endParaRPr lang="en-US" altLang="zh-CN" sz="2000" b="1" smtClean="0"/>
          </a:p>
          <a:p>
            <a:pPr eaLnBrk="1" hangingPunct="1"/>
            <a:r>
              <a:rPr lang="zh-CN" altLang="en-US" sz="2000" b="1" smtClean="0"/>
              <a:t>“智能选路”功能</a:t>
            </a:r>
            <a:r>
              <a:rPr lang="en-US" altLang="zh-CN" sz="2000" b="1" smtClean="0"/>
              <a:t>SSLVPN </a:t>
            </a:r>
            <a:r>
              <a:rPr lang="zh-CN" altLang="en-US" sz="2000" b="1" smtClean="0"/>
              <a:t>设备在内网单臂模式部署情况下，仍然可以实现。</a:t>
            </a:r>
            <a:endParaRPr lang="en-US" altLang="zh-CN" sz="2000" b="1" smtClean="0"/>
          </a:p>
          <a:p>
            <a:pPr eaLnBrk="1" hangingPunct="1">
              <a:buFont typeface="Arial" charset="0"/>
              <a:buNone/>
            </a:pPr>
            <a:endParaRPr lang="zh-CN" altLang="en-US" sz="2000" b="1" smtClean="0"/>
          </a:p>
          <a:p>
            <a:pPr eaLnBrk="1" hangingPunct="1"/>
            <a:endParaRPr lang="zh-CN" altLang="en-US" sz="2000" b="1"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repeatCount="indefinite" accel="50000" decel="50000" fill="hold" nodeType="clickEffect">
                                  <p:stCondLst>
                                    <p:cond delay="0"/>
                                  </p:stCondLst>
                                  <p:endCondLst>
                                    <p:cond evt="onNext" delay="0">
                                      <p:tgtEl>
                                        <p:sldTgt/>
                                      </p:tgtEl>
                                    </p:cond>
                                  </p:endCondLst>
                                  <p:childTnLst>
                                    <p:animMotion origin="layout" path="M 0.1592 -4.44444E-6 L -0.2658 0.11112 " pathEditMode="relative" rAng="0" ptsTypes="AA">
                                      <p:cBhvr>
                                        <p:cTn id="6" dur="2000" fill="hold"/>
                                        <p:tgtEl>
                                          <p:spTgt spid="2"/>
                                        </p:tgtEl>
                                        <p:attrNameLst>
                                          <p:attrName>ppt_x,ppt_y</p:attrName>
                                        </p:attrNameLst>
                                      </p:cBhvr>
                                      <p:rCtr x="-210" y="56"/>
                                    </p:animMotion>
                                  </p:childTnLst>
                                </p:cTn>
                              </p:par>
                            </p:childTnLst>
                          </p:cTn>
                        </p:par>
                        <p:par>
                          <p:cTn id="7" fill="hold">
                            <p:stCondLst>
                              <p:cond delay="2000"/>
                            </p:stCondLst>
                            <p:childTnLst>
                              <p:par>
                                <p:cTn id="8" presetID="56" presetClass="path" presetSubtype="0" repeatCount="indefinite" accel="50000" decel="50000" fill="hold" nodeType="afterEffect">
                                  <p:stCondLst>
                                    <p:cond delay="0"/>
                                  </p:stCondLst>
                                  <p:childTnLst>
                                    <p:animMotion origin="layout" path="M 0.1342 0.00556 L -0.2908 -0.05 " pathEditMode="relative" rAng="0" ptsTypes="AA">
                                      <p:cBhvr>
                                        <p:cTn id="9" dur="2000" fill="hold"/>
                                        <p:tgtEl>
                                          <p:spTgt spid="3"/>
                                        </p:tgtEl>
                                        <p:attrNameLst>
                                          <p:attrName>ppt_x,ppt_y</p:attrName>
                                        </p:attrNameLst>
                                      </p:cBhvr>
                                      <p:rCtr x="-210" y="-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468313" y="1412875"/>
            <a:ext cx="8229600" cy="1066800"/>
          </a:xfrm>
          <a:prstGeom prst="rect">
            <a:avLst/>
          </a:prstGeom>
          <a:noFill/>
          <a:ln w="9525">
            <a:noFill/>
            <a:miter lim="800000"/>
            <a:headEnd/>
            <a:tailEnd/>
          </a:ln>
        </p:spPr>
        <p:txBody>
          <a:bodyPr/>
          <a:lstStyle/>
          <a:p>
            <a:pPr marL="609600" indent="-609600" fontAlgn="base">
              <a:spcBef>
                <a:spcPct val="20000"/>
              </a:spcBef>
              <a:buFont typeface="Arial" charset="0"/>
              <a:buNone/>
            </a:pPr>
            <a:r>
              <a:rPr lang="zh-CN" altLang="en-US" sz="2400" b="0">
                <a:latin typeface="黑体" pitchFamily="49" charset="-122"/>
                <a:ea typeface="黑体" pitchFamily="49" charset="-122"/>
              </a:rPr>
              <a:t>支持</a:t>
            </a:r>
            <a:r>
              <a:rPr lang="en-US" altLang="zh-CN" sz="2400" b="0">
                <a:latin typeface="黑体" pitchFamily="49" charset="-122"/>
                <a:ea typeface="黑体" pitchFamily="49" charset="-122"/>
              </a:rPr>
              <a:t>B/S</a:t>
            </a:r>
            <a:r>
              <a:rPr lang="zh-CN" altLang="en-US" sz="2400" b="0">
                <a:latin typeface="黑体" pitchFamily="49" charset="-122"/>
                <a:ea typeface="黑体" pitchFamily="49" charset="-122"/>
              </a:rPr>
              <a:t>应用和</a:t>
            </a:r>
            <a:r>
              <a:rPr lang="en-US" altLang="zh-CN" sz="2400" b="0">
                <a:latin typeface="黑体" pitchFamily="49" charset="-122"/>
                <a:ea typeface="黑体" pitchFamily="49" charset="-122"/>
              </a:rPr>
              <a:t>C/S</a:t>
            </a:r>
            <a:r>
              <a:rPr lang="zh-CN" altLang="en-US" sz="2400" b="0">
                <a:latin typeface="黑体" pitchFamily="49" charset="-122"/>
                <a:ea typeface="黑体" pitchFamily="49" charset="-122"/>
              </a:rPr>
              <a:t>应用的单点登录</a:t>
            </a:r>
            <a:endParaRPr lang="en-US" altLang="zh-CN" sz="2400" b="0">
              <a:latin typeface="黑体" pitchFamily="49" charset="-122"/>
              <a:ea typeface="黑体" pitchFamily="49" charset="-122"/>
            </a:endParaRPr>
          </a:p>
          <a:p>
            <a:pPr marL="609600" indent="-609600" fontAlgn="base">
              <a:spcBef>
                <a:spcPct val="20000"/>
              </a:spcBef>
              <a:buFont typeface="Arial" charset="0"/>
              <a:buNone/>
            </a:pPr>
            <a:endParaRPr lang="zh-CN" altLang="en-US" sz="2400" b="0">
              <a:latin typeface="黑体" pitchFamily="49" charset="-122"/>
              <a:ea typeface="黑体" pitchFamily="49" charset="-122"/>
            </a:endParaRPr>
          </a:p>
        </p:txBody>
      </p:sp>
      <p:sp>
        <p:nvSpPr>
          <p:cNvPr id="40963" name="Rectangle 19"/>
          <p:cNvSpPr>
            <a:spLocks noGrp="1" noChangeArrowheads="1"/>
          </p:cNvSpPr>
          <p:nvPr>
            <p:ph type="title"/>
          </p:nvPr>
        </p:nvSpPr>
        <p:spPr/>
        <p:txBody>
          <a:bodyPr/>
          <a:lstStyle/>
          <a:p>
            <a:pPr eaLnBrk="1" hangingPunct="1"/>
            <a:r>
              <a:rPr lang="zh-CN" altLang="en-US" smtClean="0"/>
              <a:t>更为完善的单点登录</a:t>
            </a:r>
          </a:p>
        </p:txBody>
      </p:sp>
      <p:pic>
        <p:nvPicPr>
          <p:cNvPr id="40964" name="Picture 21"/>
          <p:cNvPicPr>
            <a:picLocks noChangeAspect="1" noChangeArrowheads="1"/>
          </p:cNvPicPr>
          <p:nvPr/>
        </p:nvPicPr>
        <p:blipFill>
          <a:blip r:embed="rId2"/>
          <a:srcRect/>
          <a:stretch>
            <a:fillRect/>
          </a:stretch>
        </p:blipFill>
        <p:spPr bwMode="auto">
          <a:xfrm>
            <a:off x="1692275" y="2636838"/>
            <a:ext cx="5838825" cy="3619500"/>
          </a:xfrm>
          <a:prstGeom prst="rect">
            <a:avLst/>
          </a:prstGeom>
          <a:noFill/>
          <a:ln w="38100">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en-US" altLang="zh-CN" smtClean="0"/>
              <a:t>VPN</a:t>
            </a:r>
            <a:r>
              <a:rPr lang="zh-CN" altLang="en-US" smtClean="0"/>
              <a:t>专线功能</a:t>
            </a:r>
          </a:p>
        </p:txBody>
      </p:sp>
      <p:sp>
        <p:nvSpPr>
          <p:cNvPr id="31747" name="内容占位符 2"/>
          <p:cNvSpPr>
            <a:spLocks noGrp="1"/>
          </p:cNvSpPr>
          <p:nvPr>
            <p:ph idx="1"/>
          </p:nvPr>
        </p:nvSpPr>
        <p:spPr/>
        <p:txBody>
          <a:bodyPr/>
          <a:lstStyle/>
          <a:p>
            <a:pPr eaLnBrk="1" hangingPunct="1"/>
            <a:r>
              <a:rPr lang="zh-CN" altLang="en-US" smtClean="0"/>
              <a:t>可以设定终端在经过</a:t>
            </a:r>
            <a:r>
              <a:rPr lang="en-US" altLang="zh-CN" smtClean="0"/>
              <a:t>SSL</a:t>
            </a:r>
            <a:r>
              <a:rPr lang="zh-CN" altLang="en-US" smtClean="0"/>
              <a:t>认证之后，登录了</a:t>
            </a:r>
            <a:r>
              <a:rPr lang="en-US" altLang="zh-CN" smtClean="0"/>
              <a:t>VPN</a:t>
            </a:r>
            <a:r>
              <a:rPr lang="zh-CN" altLang="en-US" smtClean="0"/>
              <a:t>系统，就被强制断开其他互联网连接，保证业务数据隔离互联网威胁。</a:t>
            </a:r>
            <a:endParaRPr lang="en-US" altLang="zh-CN" smtClean="0"/>
          </a:p>
          <a:p>
            <a:pPr eaLnBrk="1" hangingPunct="1"/>
            <a:endParaRPr lang="en-US" altLang="zh-CN" smtClean="0"/>
          </a:p>
          <a:p>
            <a:pPr eaLnBrk="1" hangingPunct="1"/>
            <a:endParaRPr lang="zh-CN" altLang="en-US" smtClean="0"/>
          </a:p>
        </p:txBody>
      </p:sp>
      <p:pic>
        <p:nvPicPr>
          <p:cNvPr id="31748" name="Picture 2"/>
          <p:cNvPicPr>
            <a:picLocks noChangeAspect="1" noChangeArrowheads="1"/>
          </p:cNvPicPr>
          <p:nvPr/>
        </p:nvPicPr>
        <p:blipFill>
          <a:blip r:embed="rId2"/>
          <a:srcRect/>
          <a:stretch>
            <a:fillRect/>
          </a:stretch>
        </p:blipFill>
        <p:spPr bwMode="auto">
          <a:xfrm>
            <a:off x="0" y="4572000"/>
            <a:ext cx="8794750" cy="15716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sz="half" idx="1"/>
          </p:nvPr>
        </p:nvSpPr>
        <p:spPr>
          <a:xfrm>
            <a:off x="395288" y="1412875"/>
            <a:ext cx="8382000" cy="1152525"/>
          </a:xfrm>
        </p:spPr>
        <p:txBody>
          <a:bodyPr/>
          <a:lstStyle/>
          <a:p>
            <a:pPr eaLnBrk="1" hangingPunct="1"/>
            <a:r>
              <a:rPr lang="zh-CN" altLang="en-US" sz="2400" smtClean="0"/>
              <a:t>基于用户和用户组限制上下行带宽，可做会话限制</a:t>
            </a:r>
          </a:p>
          <a:p>
            <a:pPr eaLnBrk="1" hangingPunct="1"/>
            <a:r>
              <a:rPr lang="zh-CN" altLang="en-US" sz="2400" smtClean="0"/>
              <a:t>保证客户端访问效果，防止恶意占用带宽</a:t>
            </a:r>
          </a:p>
          <a:p>
            <a:pPr eaLnBrk="1" hangingPunct="1"/>
            <a:endParaRPr lang="zh-CN" altLang="zh-CN" sz="2400" smtClean="0"/>
          </a:p>
        </p:txBody>
      </p:sp>
      <p:sp>
        <p:nvSpPr>
          <p:cNvPr id="44035" name="Rectangle 43"/>
          <p:cNvSpPr>
            <a:spLocks noGrp="1" noChangeArrowheads="1"/>
          </p:cNvSpPr>
          <p:nvPr>
            <p:ph type="title"/>
          </p:nvPr>
        </p:nvSpPr>
        <p:spPr/>
        <p:txBody>
          <a:bodyPr/>
          <a:lstStyle/>
          <a:p>
            <a:pPr eaLnBrk="1" hangingPunct="1"/>
            <a:r>
              <a:rPr lang="zh-CN" altLang="en-US" smtClean="0"/>
              <a:t>流量管理</a:t>
            </a:r>
          </a:p>
        </p:txBody>
      </p:sp>
      <p:pic>
        <p:nvPicPr>
          <p:cNvPr id="44036" name="Picture 44"/>
          <p:cNvPicPr>
            <a:picLocks noGrp="1" noChangeAspect="1" noChangeArrowheads="1"/>
          </p:cNvPicPr>
          <p:nvPr>
            <p:ph sz="quarter" idx="2"/>
          </p:nvPr>
        </p:nvPicPr>
        <p:blipFill>
          <a:blip r:embed="rId2"/>
          <a:srcRect/>
          <a:stretch>
            <a:fillRect/>
          </a:stretch>
        </p:blipFill>
        <p:spPr>
          <a:xfrm>
            <a:off x="1763713" y="2852738"/>
            <a:ext cx="5472112" cy="2962275"/>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eaLnBrk="1" hangingPunct="1"/>
            <a:r>
              <a:rPr lang="zh-CN" altLang="en-US" b="1" smtClean="0"/>
              <a:t>虚拟门户</a:t>
            </a:r>
          </a:p>
        </p:txBody>
      </p:sp>
      <p:sp>
        <p:nvSpPr>
          <p:cNvPr id="49155" name="内容占位符 2"/>
          <p:cNvSpPr>
            <a:spLocks noGrp="1"/>
          </p:cNvSpPr>
          <p:nvPr>
            <p:ph idx="1"/>
          </p:nvPr>
        </p:nvSpPr>
        <p:spPr/>
        <p:txBody>
          <a:bodyPr/>
          <a:lstStyle/>
          <a:p>
            <a:pPr eaLnBrk="1" hangingPunct="1"/>
            <a:r>
              <a:rPr lang="zh-CN" altLang="en-US" smtClean="0"/>
              <a:t>一台设备可以虚拟为多个门户，提供不同的用户进行访问，实现最佳的安全隔离和平台多用途。</a:t>
            </a:r>
          </a:p>
        </p:txBody>
      </p:sp>
      <p:pic>
        <p:nvPicPr>
          <p:cNvPr id="49156" name="Picture 2"/>
          <p:cNvPicPr>
            <a:picLocks noChangeAspect="1" noChangeArrowheads="1"/>
          </p:cNvPicPr>
          <p:nvPr/>
        </p:nvPicPr>
        <p:blipFill>
          <a:blip r:embed="rId2"/>
          <a:srcRect/>
          <a:stretch>
            <a:fillRect/>
          </a:stretch>
        </p:blipFill>
        <p:spPr bwMode="auto">
          <a:xfrm>
            <a:off x="357188" y="3357563"/>
            <a:ext cx="8215312" cy="323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11266" name="Picture 3"/>
          <p:cNvPicPr>
            <a:picLocks noChangeAspect="1" noChangeArrowheads="1"/>
          </p:cNvPicPr>
          <p:nvPr/>
        </p:nvPicPr>
        <p:blipFill>
          <a:blip r:embed="rId2"/>
          <a:srcRect r="7301"/>
          <a:stretch>
            <a:fillRect/>
          </a:stretch>
        </p:blipFill>
        <p:spPr bwMode="auto">
          <a:xfrm>
            <a:off x="-1588" y="0"/>
            <a:ext cx="9145588" cy="6853238"/>
          </a:xfrm>
          <a:prstGeom prst="rect">
            <a:avLst/>
          </a:prstGeom>
          <a:noFill/>
          <a:ln w="9525">
            <a:noFill/>
            <a:miter lim="800000"/>
            <a:headEnd/>
            <a:tailEnd/>
          </a:ln>
          <a:effectLst>
            <a:outerShdw algn="ctr" rotWithShape="0">
              <a:srgbClr val="000000">
                <a:alpha val="70000"/>
              </a:srgbClr>
            </a:outerShdw>
          </a:effectLst>
        </p:spPr>
      </p:pic>
      <p:sp>
        <p:nvSpPr>
          <p:cNvPr id="7171" name="矩形 5"/>
          <p:cNvSpPr>
            <a:spLocks noChangeArrowheads="1"/>
          </p:cNvSpPr>
          <p:nvPr/>
        </p:nvSpPr>
        <p:spPr bwMode="auto">
          <a:xfrm>
            <a:off x="3214679" y="2571750"/>
            <a:ext cx="5143510" cy="707886"/>
          </a:xfrm>
          <a:prstGeom prst="rect">
            <a:avLst/>
          </a:prstGeom>
          <a:noFill/>
          <a:ln w="9525">
            <a:noFill/>
            <a:miter lim="800000"/>
            <a:headEnd/>
            <a:tailEnd/>
          </a:ln>
        </p:spPr>
        <p:txBody>
          <a:bodyPr wrap="square">
            <a:spAutoFit/>
          </a:bodyPr>
          <a:lstStyle/>
          <a:p>
            <a:pPr algn="l" fontAlgn="base">
              <a:spcBef>
                <a:spcPts val="1800"/>
              </a:spcBef>
            </a:pPr>
            <a:r>
              <a:rPr lang="en-US" altLang="zh-CN" sz="4000" dirty="0">
                <a:solidFill>
                  <a:schemeClr val="bg1"/>
                </a:solidFill>
                <a:latin typeface="黑体" pitchFamily="49" charset="-122"/>
                <a:ea typeface="黑体" pitchFamily="49" charset="-122"/>
              </a:rPr>
              <a:t>VPN</a:t>
            </a:r>
            <a:r>
              <a:rPr lang="zh-CN" altLang="en-US" sz="4000" dirty="0">
                <a:solidFill>
                  <a:schemeClr val="bg1"/>
                </a:solidFill>
                <a:latin typeface="黑体" pitchFamily="49" charset="-122"/>
                <a:ea typeface="黑体" pitchFamily="49" charset="-122"/>
              </a:rPr>
              <a:t>背景知识介绍</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pPr eaLnBrk="1" hangingPunct="1"/>
            <a:r>
              <a:rPr lang="zh-CN" altLang="en-US" smtClean="0"/>
              <a:t>安全桌面</a:t>
            </a:r>
          </a:p>
        </p:txBody>
      </p:sp>
      <p:sp>
        <p:nvSpPr>
          <p:cNvPr id="30723" name="内容占位符 2"/>
          <p:cNvSpPr>
            <a:spLocks noGrp="1"/>
          </p:cNvSpPr>
          <p:nvPr>
            <p:ph idx="1"/>
          </p:nvPr>
        </p:nvSpPr>
        <p:spPr/>
        <p:txBody>
          <a:bodyPr/>
          <a:lstStyle/>
          <a:p>
            <a:pPr eaLnBrk="1" hangingPunct="1"/>
            <a:r>
              <a:rPr lang="zh-CN" altLang="en-US" smtClean="0"/>
              <a:t>安全桌面：</a:t>
            </a:r>
            <a:r>
              <a:rPr lang="en-US" altLang="zh-CN" smtClean="0"/>
              <a:t>Security Desktop </a:t>
            </a:r>
          </a:p>
          <a:p>
            <a:pPr eaLnBrk="1" hangingPunct="1"/>
            <a:r>
              <a:rPr lang="zh-CN" altLang="en-US" smtClean="0"/>
              <a:t>基本形成：将在用户终端桌面形成另外一个虚拟桌面。</a:t>
            </a:r>
            <a:endParaRPr lang="en-US" altLang="zh-CN" smtClean="0"/>
          </a:p>
          <a:p>
            <a:pPr eaLnBrk="1" hangingPunct="1"/>
            <a:r>
              <a:rPr lang="zh-CN" altLang="en-US" smtClean="0"/>
              <a:t>安全桌面的特性：</a:t>
            </a:r>
            <a:endParaRPr lang="en-US" altLang="zh-CN" smtClean="0"/>
          </a:p>
          <a:p>
            <a:pPr eaLnBrk="1" hangingPunct="1"/>
            <a:endParaRPr lang="en-US" altLang="zh-CN" smtClean="0"/>
          </a:p>
          <a:p>
            <a:pPr eaLnBrk="1" hangingPunct="1"/>
            <a:endParaRPr lang="zh-CN" altLang="en-US" smtClean="0"/>
          </a:p>
        </p:txBody>
      </p:sp>
      <p:graphicFrame>
        <p:nvGraphicFramePr>
          <p:cNvPr id="4" name="图示 3"/>
          <p:cNvGraphicFramePr/>
          <p:nvPr/>
        </p:nvGraphicFramePr>
        <p:xfrm>
          <a:off x="2071670" y="4071942"/>
          <a:ext cx="4500594" cy="2071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eaLnBrk="1" hangingPunct="1"/>
            <a:r>
              <a:rPr lang="zh-CN" altLang="en-US" b="1" smtClean="0"/>
              <a:t>安全桌面</a:t>
            </a:r>
            <a:r>
              <a:rPr lang="en-US" altLang="zh-CN" b="1" smtClean="0"/>
              <a:t>-Security Desktop</a:t>
            </a:r>
            <a:endParaRPr lang="zh-CN" altLang="en-US" b="1" smtClean="0"/>
          </a:p>
        </p:txBody>
      </p:sp>
      <p:sp>
        <p:nvSpPr>
          <p:cNvPr id="47107" name="内容占位符 2"/>
          <p:cNvSpPr>
            <a:spLocks noGrp="1"/>
          </p:cNvSpPr>
          <p:nvPr>
            <p:ph idx="1"/>
          </p:nvPr>
        </p:nvSpPr>
        <p:spPr>
          <a:xfrm>
            <a:off x="457200" y="1428750"/>
            <a:ext cx="8229600" cy="4697413"/>
          </a:xfrm>
        </p:spPr>
        <p:txBody>
          <a:bodyPr/>
          <a:lstStyle/>
          <a:p>
            <a:pPr eaLnBrk="1" hangingPunct="1"/>
            <a:r>
              <a:rPr lang="zh-CN" altLang="en-US" smtClean="0"/>
              <a:t>安全桌面中两种部署模式：</a:t>
            </a:r>
            <a:endParaRPr lang="en-US" altLang="zh-CN" smtClean="0"/>
          </a:p>
          <a:p>
            <a:pPr eaLnBrk="1" hangingPunct="1"/>
            <a:endParaRPr lang="en-US" altLang="zh-CN" smtClean="0"/>
          </a:p>
          <a:p>
            <a:pPr eaLnBrk="1" hangingPunct="1"/>
            <a:r>
              <a:rPr lang="zh-CN" altLang="en-US" smtClean="0"/>
              <a:t>使用业务隔离模式</a:t>
            </a:r>
            <a:r>
              <a:rPr lang="en-US" altLang="zh-CN" smtClean="0"/>
              <a:t>——</a:t>
            </a:r>
            <a:r>
              <a:rPr lang="zh-CN" altLang="en-US" smtClean="0"/>
              <a:t>实现内部信息防泄密；</a:t>
            </a:r>
            <a:endParaRPr lang="en-US" altLang="zh-CN" smtClean="0"/>
          </a:p>
          <a:p>
            <a:pPr eaLnBrk="1" hangingPunct="1"/>
            <a:r>
              <a:rPr lang="zh-CN" altLang="en-US" smtClean="0"/>
              <a:t>使用互联网隔离模式</a:t>
            </a:r>
            <a:r>
              <a:rPr lang="en-US" altLang="zh-CN" smtClean="0"/>
              <a:t>——</a:t>
            </a:r>
            <a:r>
              <a:rPr lang="zh-CN" altLang="en-US" smtClean="0"/>
              <a:t>实现彻底隔离互联网威胁</a:t>
            </a:r>
            <a:endParaRPr lang="en-US" altLang="zh-CN" smtClean="0"/>
          </a:p>
          <a:p>
            <a:pPr eaLnBrk="1" hangingPunct="1"/>
            <a:endParaRPr lang="en-US" altLang="zh-CN" smtClean="0"/>
          </a:p>
          <a:p>
            <a:pPr eaLnBrk="1" hangingPunct="1"/>
            <a:endParaRPr lang="zh-CN" altLang="en-US" smtClean="0"/>
          </a:p>
        </p:txBody>
      </p:sp>
      <p:pic>
        <p:nvPicPr>
          <p:cNvPr id="47108" name="图片 2"/>
          <p:cNvPicPr>
            <a:picLocks noChangeAspect="1" noChangeArrowheads="1"/>
          </p:cNvPicPr>
          <p:nvPr/>
        </p:nvPicPr>
        <p:blipFill>
          <a:blip r:embed="rId2"/>
          <a:srcRect/>
          <a:stretch>
            <a:fillRect/>
          </a:stretch>
        </p:blipFill>
        <p:spPr bwMode="auto">
          <a:xfrm>
            <a:off x="2286000" y="3786188"/>
            <a:ext cx="4429125"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3" descr="远程应用发布.jpg"/>
          <p:cNvPicPr>
            <a:picLocks noChangeAspect="1"/>
          </p:cNvPicPr>
          <p:nvPr/>
        </p:nvPicPr>
        <p:blipFill>
          <a:blip r:embed="rId3"/>
          <a:srcRect/>
          <a:stretch>
            <a:fillRect/>
          </a:stretch>
        </p:blipFill>
        <p:spPr bwMode="auto">
          <a:xfrm>
            <a:off x="3357563" y="2143125"/>
            <a:ext cx="5786437" cy="4000500"/>
          </a:xfrm>
          <a:prstGeom prst="rect">
            <a:avLst/>
          </a:prstGeom>
          <a:noFill/>
          <a:ln w="9525">
            <a:noFill/>
            <a:miter lim="800000"/>
            <a:headEnd/>
            <a:tailEnd/>
          </a:ln>
        </p:spPr>
      </p:pic>
      <p:sp>
        <p:nvSpPr>
          <p:cNvPr id="37891" name="标题 1"/>
          <p:cNvSpPr>
            <a:spLocks noGrp="1"/>
          </p:cNvSpPr>
          <p:nvPr>
            <p:ph type="title"/>
          </p:nvPr>
        </p:nvSpPr>
        <p:spPr>
          <a:xfrm>
            <a:off x="357188" y="285750"/>
            <a:ext cx="8229600" cy="1143000"/>
          </a:xfrm>
        </p:spPr>
        <p:txBody>
          <a:bodyPr/>
          <a:lstStyle/>
          <a:p>
            <a:pPr eaLnBrk="1" hangingPunct="1"/>
            <a:r>
              <a:rPr lang="zh-CN" altLang="en-US" sz="3600" b="1" smtClean="0">
                <a:latin typeface="仿宋" pitchFamily="49" charset="-122"/>
                <a:ea typeface="仿宋" pitchFamily="49" charset="-122"/>
              </a:rPr>
              <a:t>远程应用发布功能</a:t>
            </a:r>
          </a:p>
        </p:txBody>
      </p:sp>
      <p:sp>
        <p:nvSpPr>
          <p:cNvPr id="37892" name="内容占位符 2"/>
          <p:cNvSpPr>
            <a:spLocks noGrp="1"/>
          </p:cNvSpPr>
          <p:nvPr>
            <p:ph idx="1"/>
          </p:nvPr>
        </p:nvSpPr>
        <p:spPr>
          <a:xfrm>
            <a:off x="0" y="1071563"/>
            <a:ext cx="8329613" cy="4911725"/>
          </a:xfrm>
        </p:spPr>
        <p:txBody>
          <a:bodyPr/>
          <a:lstStyle/>
          <a:p>
            <a:pPr eaLnBrk="1" hangingPunct="1">
              <a:buFont typeface="Arial" charset="0"/>
              <a:buNone/>
            </a:pPr>
            <a:r>
              <a:rPr lang="zh-CN" altLang="en-US" b="1" smtClean="0">
                <a:latin typeface="仿宋" pitchFamily="49" charset="-122"/>
                <a:ea typeface="仿宋" pitchFamily="49" charset="-122"/>
              </a:rPr>
              <a:t>应用虚拟化技术</a:t>
            </a:r>
            <a:r>
              <a:rPr lang="en-US" altLang="zh-CN" b="1" smtClean="0">
                <a:latin typeface="仿宋" pitchFamily="49" charset="-122"/>
                <a:ea typeface="仿宋" pitchFamily="49" charset="-122"/>
              </a:rPr>
              <a:t>——</a:t>
            </a:r>
            <a:r>
              <a:rPr lang="zh-CN" altLang="en-US" b="1" smtClean="0">
                <a:latin typeface="仿宋" pitchFamily="49" charset="-122"/>
                <a:ea typeface="仿宋" pitchFamily="49" charset="-122"/>
              </a:rPr>
              <a:t>业务快速发布：</a:t>
            </a:r>
            <a:endParaRPr lang="en-US" altLang="zh-CN" b="1" smtClean="0">
              <a:latin typeface="仿宋" pitchFamily="49" charset="-122"/>
              <a:ea typeface="仿宋" pitchFamily="49" charset="-122"/>
            </a:endParaRPr>
          </a:p>
        </p:txBody>
      </p:sp>
      <p:graphicFrame>
        <p:nvGraphicFramePr>
          <p:cNvPr id="5" name="图示 4"/>
          <p:cNvGraphicFramePr/>
          <p:nvPr/>
        </p:nvGraphicFramePr>
        <p:xfrm>
          <a:off x="357158" y="2285992"/>
          <a:ext cx="3548066" cy="35321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eaLnBrk="1" hangingPunct="1"/>
            <a:r>
              <a:rPr lang="zh-CN" altLang="en-US" b="1" smtClean="0"/>
              <a:t>远程应用发布</a:t>
            </a:r>
          </a:p>
        </p:txBody>
      </p:sp>
      <p:sp>
        <p:nvSpPr>
          <p:cNvPr id="48131" name="内容占位符 2"/>
          <p:cNvSpPr>
            <a:spLocks noGrp="1"/>
          </p:cNvSpPr>
          <p:nvPr>
            <p:ph idx="1"/>
          </p:nvPr>
        </p:nvSpPr>
        <p:spPr>
          <a:xfrm>
            <a:off x="357188" y="1600200"/>
            <a:ext cx="8501062" cy="4525963"/>
          </a:xfrm>
        </p:spPr>
        <p:txBody>
          <a:bodyPr/>
          <a:lstStyle/>
          <a:p>
            <a:pPr eaLnBrk="1" hangingPunct="1"/>
            <a:r>
              <a:rPr lang="zh-CN" altLang="en-US" smtClean="0"/>
              <a:t>快速发布大型客户端业务系统</a:t>
            </a:r>
            <a:endParaRPr lang="en-US" altLang="zh-CN" smtClean="0"/>
          </a:p>
          <a:p>
            <a:pPr eaLnBrk="1" hangingPunct="1"/>
            <a:r>
              <a:rPr lang="zh-CN" altLang="en-US" smtClean="0"/>
              <a:t>仅发布系统应用窗口</a:t>
            </a:r>
          </a:p>
        </p:txBody>
      </p:sp>
      <p:pic>
        <p:nvPicPr>
          <p:cNvPr id="48132" name="Picture 3"/>
          <p:cNvPicPr>
            <a:picLocks noChangeAspect="1" noChangeArrowheads="1"/>
          </p:cNvPicPr>
          <p:nvPr/>
        </p:nvPicPr>
        <p:blipFill>
          <a:blip r:embed="rId2"/>
          <a:srcRect/>
          <a:stretch>
            <a:fillRect/>
          </a:stretch>
        </p:blipFill>
        <p:spPr bwMode="auto">
          <a:xfrm>
            <a:off x="285750" y="3071813"/>
            <a:ext cx="8382000" cy="3324225"/>
          </a:xfrm>
          <a:prstGeom prst="rect">
            <a:avLst/>
          </a:prstGeom>
          <a:noFill/>
          <a:ln w="38100">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p:cNvSpPr>
            <a:spLocks noGrp="1"/>
          </p:cNvSpPr>
          <p:nvPr>
            <p:ph idx="1"/>
          </p:nvPr>
        </p:nvSpPr>
        <p:spPr/>
        <p:txBody>
          <a:bodyPr/>
          <a:lstStyle/>
          <a:p>
            <a:pPr eaLnBrk="1" hangingPunct="1"/>
            <a:r>
              <a:rPr lang="zh-CN" altLang="en-US" smtClean="0">
                <a:latin typeface="微软雅黑" pitchFamily="34" charset="-122"/>
                <a:ea typeface="微软雅黑" pitchFamily="34" charset="-122"/>
              </a:rPr>
              <a:t>远程应用发布与安全桌面的区别</a:t>
            </a:r>
            <a:endParaRPr lang="en-US" altLang="zh-CN" smtClean="0">
              <a:latin typeface="微软雅黑" pitchFamily="34" charset="-122"/>
              <a:ea typeface="微软雅黑" pitchFamily="34" charset="-122"/>
            </a:endParaRPr>
          </a:p>
          <a:p>
            <a:pPr eaLnBrk="1" hangingPunct="1"/>
            <a:endParaRPr lang="en-US" altLang="zh-CN" smtClean="0">
              <a:latin typeface="微软雅黑" pitchFamily="34" charset="-122"/>
              <a:ea typeface="微软雅黑" pitchFamily="34" charset="-122"/>
            </a:endParaRPr>
          </a:p>
          <a:p>
            <a:pPr eaLnBrk="1" hangingPunct="1">
              <a:buFont typeface="Arial" charset="0"/>
              <a:buNone/>
            </a:pPr>
            <a:r>
              <a:rPr lang="zh-CN" altLang="en-US" smtClean="0"/>
              <a:t>             安全桌面是运行在客户端的，需要耗费客户端的内存，远程应用发布是运行在服务器端的，对服务器性能要求很高，客户端只是用来显示。</a:t>
            </a:r>
            <a:endParaRPr lang="en-US" altLang="zh-CN" smtClean="0"/>
          </a:p>
          <a:p>
            <a:pPr eaLnBrk="1" hangingPunct="1">
              <a:buFont typeface="Arial" charset="0"/>
              <a:buNone/>
            </a:pPr>
            <a:r>
              <a:rPr lang="en-US" altLang="zh-CN" smtClean="0"/>
              <a:t>              </a:t>
            </a:r>
            <a:r>
              <a:rPr lang="zh-CN" altLang="en-US" smtClean="0"/>
              <a:t>从安全性上考虑，安全桌面安全性更高。</a:t>
            </a:r>
            <a:endParaRPr lang="en-US" altLang="zh-CN" smtClean="0"/>
          </a:p>
        </p:txBody>
      </p:sp>
      <p:sp>
        <p:nvSpPr>
          <p:cNvPr id="4" name="日期占位符 3"/>
          <p:cNvSpPr>
            <a:spLocks noGrp="1"/>
          </p:cNvSpPr>
          <p:nvPr>
            <p:ph type="dt" sz="quarter" idx="10"/>
          </p:nvPr>
        </p:nvSpPr>
        <p:spPr/>
        <p:txBody>
          <a:bodyPr/>
          <a:lstStyle/>
          <a:p>
            <a:pPr>
              <a:defRPr/>
            </a:pPr>
            <a:fld id="{E1BF53D6-5F62-40FE-B4D4-40AC547BBE39}" type="datetime1">
              <a:rPr lang="zh-CN" altLang="en-US"/>
              <a:pPr>
                <a:defRPr/>
              </a:pPr>
              <a:t>2011-03-11</a:t>
            </a:fld>
            <a:endParaRPr lang="zh-CN" altLang="en-US" sz="1800">
              <a:latin typeface="Arial" pitchFamily="34" charset="0"/>
              <a:ea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00042"/>
            <a:ext cx="8229600" cy="5626121"/>
          </a:xfrm>
        </p:spPr>
        <p:txBody>
          <a:bodyPr/>
          <a:lstStyle/>
          <a:p>
            <a:r>
              <a:rPr lang="zh-CN" altLang="en-US" dirty="0" smtClean="0"/>
              <a:t>附：远程终端和远程桌面的区别</a:t>
            </a:r>
            <a:endParaRPr lang="en-US" altLang="zh-CN" dirty="0" smtClean="0"/>
          </a:p>
          <a:p>
            <a:r>
              <a:rPr lang="en-US" altLang="zh-CN" sz="1800" b="1" dirty="0" smtClean="0"/>
              <a:t>1.</a:t>
            </a:r>
            <a:r>
              <a:rPr lang="zh-CN" altLang="en-US" sz="1800" b="1" dirty="0" smtClean="0"/>
              <a:t>关于许可授权</a:t>
            </a:r>
          </a:p>
          <a:p>
            <a:r>
              <a:rPr lang="zh-CN" altLang="en-US" sz="1800" dirty="0" smtClean="0"/>
              <a:t>远程终端服务：需要</a:t>
            </a:r>
            <a:r>
              <a:rPr lang="en-US" sz="1800" dirty="0" smtClean="0"/>
              <a:t>CAL</a:t>
            </a:r>
            <a:r>
              <a:rPr lang="zh-CN" altLang="en-US" sz="1800" dirty="0" smtClean="0"/>
              <a:t>客户访问授权证书，这个证书是需要向微软公司购买的；</a:t>
            </a:r>
          </a:p>
          <a:p>
            <a:r>
              <a:rPr lang="zh-CN" altLang="en-US" sz="1800" dirty="0" smtClean="0"/>
              <a:t>远程桌面：不需要</a:t>
            </a:r>
            <a:r>
              <a:rPr lang="en-US" sz="1800" dirty="0" smtClean="0"/>
              <a:t>CAL</a:t>
            </a:r>
            <a:r>
              <a:rPr lang="zh-CN" altLang="en-US" sz="1800" dirty="0" smtClean="0"/>
              <a:t>许可证书的；</a:t>
            </a:r>
          </a:p>
          <a:p>
            <a:r>
              <a:rPr lang="en-US" altLang="zh-CN" sz="1800" b="1" dirty="0" smtClean="0"/>
              <a:t>2.</a:t>
            </a:r>
            <a:r>
              <a:rPr lang="zh-CN" altLang="en-US" sz="1800" b="1" dirty="0" smtClean="0"/>
              <a:t>关于收费</a:t>
            </a:r>
          </a:p>
          <a:p>
            <a:r>
              <a:rPr lang="zh-CN" altLang="en-US" sz="1800" dirty="0" smtClean="0"/>
              <a:t>远程桌面是完全免费的，而远程终端服务只有</a:t>
            </a:r>
            <a:r>
              <a:rPr lang="en-US" altLang="zh-CN" sz="1800" dirty="0" smtClean="0"/>
              <a:t>120</a:t>
            </a:r>
            <a:r>
              <a:rPr lang="zh-CN" altLang="en-US" sz="1800" dirty="0" smtClean="0"/>
              <a:t>天的使用期限制，超过期限需购买许可证；</a:t>
            </a:r>
          </a:p>
          <a:p>
            <a:r>
              <a:rPr lang="en-US" altLang="zh-CN" sz="1800" b="1" dirty="0" smtClean="0"/>
              <a:t>3.</a:t>
            </a:r>
            <a:r>
              <a:rPr lang="zh-CN" altLang="en-US" sz="1800" b="1" dirty="0" smtClean="0"/>
              <a:t>关于并发登录数</a:t>
            </a:r>
          </a:p>
          <a:p>
            <a:r>
              <a:rPr lang="zh-CN" altLang="en-US" sz="1800" dirty="0" smtClean="0"/>
              <a:t>远程桌面最多只允许两个管理员登陆的进程（默认是</a:t>
            </a:r>
            <a:r>
              <a:rPr lang="en-US" altLang="zh-CN" sz="1800" dirty="0" smtClean="0"/>
              <a:t>1</a:t>
            </a:r>
            <a:r>
              <a:rPr lang="zh-CN" altLang="en-US" sz="1800" dirty="0" smtClean="0"/>
              <a:t>，</a:t>
            </a:r>
            <a:r>
              <a:rPr lang="en-US" sz="1800" dirty="0" smtClean="0"/>
              <a:t>XP sp2</a:t>
            </a:r>
            <a:r>
              <a:rPr lang="zh-CN" altLang="en-US" sz="1800" dirty="0" smtClean="0"/>
              <a:t>以上通过设置可以支持</a:t>
            </a:r>
            <a:r>
              <a:rPr lang="en-US" altLang="zh-CN" sz="1800" dirty="0" smtClean="0"/>
              <a:t>2</a:t>
            </a:r>
            <a:r>
              <a:rPr lang="zh-CN" altLang="en-US" sz="1800" dirty="0" smtClean="0"/>
              <a:t>个），而终端服务没有限制，只要你购买了足够的许可证想多少个用户同时登录一台服务器都是可以的（默认是</a:t>
            </a:r>
            <a:r>
              <a:rPr lang="en-US" altLang="zh-CN" sz="1800" dirty="0" smtClean="0"/>
              <a:t>2</a:t>
            </a:r>
            <a:r>
              <a:rPr lang="zh-CN" altLang="en-US" sz="1800" dirty="0" smtClean="0"/>
              <a:t>个并发连接，可通过组策略更改）；</a:t>
            </a:r>
          </a:p>
          <a:p>
            <a:r>
              <a:rPr lang="en-US" altLang="zh-CN" sz="1800" b="1" dirty="0" smtClean="0"/>
              <a:t>4.</a:t>
            </a:r>
            <a:r>
              <a:rPr lang="zh-CN" altLang="en-US" sz="1800" b="1" dirty="0" smtClean="0"/>
              <a:t>关于登录用户权限要求</a:t>
            </a:r>
          </a:p>
          <a:p>
            <a:r>
              <a:rPr lang="zh-CN" altLang="en-US" sz="1800" dirty="0" smtClean="0"/>
              <a:t>远程桌面只能容许管理员权限的用户登录，而远程终端服务则没有这个限制，任意权限的用户都可以通过终端服务远程控制服务器，但登录后权限还是和自己的权限一致而已</a:t>
            </a:r>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商机挖掘</a:t>
            </a:r>
            <a:endParaRPr lang="zh-CN" altLang="en-US" dirty="0"/>
          </a:p>
        </p:txBody>
      </p:sp>
      <p:sp>
        <p:nvSpPr>
          <p:cNvPr id="3" name="内容占位符 2"/>
          <p:cNvSpPr>
            <a:spLocks noGrp="1"/>
          </p:cNvSpPr>
          <p:nvPr>
            <p:ph idx="1"/>
          </p:nvPr>
        </p:nvSpPr>
        <p:spPr>
          <a:xfrm>
            <a:off x="500034" y="1357298"/>
            <a:ext cx="8229600" cy="4525963"/>
          </a:xfrm>
        </p:spPr>
        <p:txBody>
          <a:bodyPr/>
          <a:lstStyle/>
          <a:p>
            <a:r>
              <a:rPr lang="zh-CN" altLang="en-US" dirty="0" smtClean="0"/>
              <a:t>明确现阶段的商机目标：</a:t>
            </a:r>
            <a:endParaRPr lang="en-US" altLang="zh-CN" dirty="0" smtClean="0"/>
          </a:p>
          <a:p>
            <a:r>
              <a:rPr lang="en-US" altLang="zh-CN" dirty="0" smtClean="0"/>
              <a:t>SD</a:t>
            </a:r>
            <a:r>
              <a:rPr lang="zh-CN" altLang="en-US" dirty="0" smtClean="0"/>
              <a:t>： </a:t>
            </a:r>
            <a:r>
              <a:rPr lang="zh-CN" altLang="en-US" b="1" dirty="0" smtClean="0">
                <a:solidFill>
                  <a:srgbClr val="FF0000"/>
                </a:solidFill>
              </a:rPr>
              <a:t>网络隔离</a:t>
            </a:r>
            <a:r>
              <a:rPr lang="zh-CN" altLang="en-US" dirty="0" smtClean="0"/>
              <a:t>；</a:t>
            </a:r>
            <a:endParaRPr lang="en-US" altLang="zh-CN" dirty="0" smtClean="0"/>
          </a:p>
          <a:p>
            <a:r>
              <a:rPr lang="en-US" altLang="zh-CN" dirty="0" smtClean="0"/>
              <a:t>RDP</a:t>
            </a:r>
            <a:r>
              <a:rPr lang="zh-CN" altLang="en-US" dirty="0" smtClean="0"/>
              <a:t>：</a:t>
            </a:r>
            <a:r>
              <a:rPr lang="zh-CN" altLang="en-US" b="1" dirty="0" smtClean="0">
                <a:solidFill>
                  <a:srgbClr val="FF0000"/>
                </a:solidFill>
              </a:rPr>
              <a:t>系统集中管理、快速发布</a:t>
            </a:r>
            <a:endParaRPr lang="en-US" altLang="zh-CN" b="1" dirty="0" smtClean="0">
              <a:solidFill>
                <a:srgbClr val="FF0000"/>
              </a:solidFill>
            </a:endParaRPr>
          </a:p>
          <a:p>
            <a:endParaRPr lang="en-US" altLang="zh-CN" dirty="0" smtClean="0"/>
          </a:p>
          <a:p>
            <a:r>
              <a:rPr lang="zh-CN" altLang="en-US" sz="2400" dirty="0" smtClean="0"/>
              <a:t>可替代的方案类型：文件加密、</a:t>
            </a:r>
            <a:r>
              <a:rPr lang="en-US" altLang="zh-CN" sz="2400" dirty="0" smtClean="0"/>
              <a:t>DLP</a:t>
            </a:r>
            <a:r>
              <a:rPr lang="zh-CN" altLang="en-US" sz="2400" dirty="0" smtClean="0"/>
              <a:t>（数据防泄密）、物理隔离、远程应用发布、桌面管理。</a:t>
            </a:r>
            <a:endParaRPr lang="en-US" altLang="zh-CN" sz="2400" dirty="0" smtClean="0"/>
          </a:p>
          <a:p>
            <a:r>
              <a:rPr lang="zh-CN" altLang="en-US" sz="2400" dirty="0" smtClean="0"/>
              <a:t>优势：更彻底地实现安全和管理。</a:t>
            </a:r>
            <a:endParaRPr lang="en-US" altLang="zh-CN" sz="2400" dirty="0" smtClean="0"/>
          </a:p>
          <a:p>
            <a:r>
              <a:rPr lang="zh-CN" altLang="en-US" sz="2400" dirty="0" smtClean="0"/>
              <a:t>目标客户：金融的网络隔离； 运营商的防泄密；企业核心部门防泄密；</a:t>
            </a:r>
            <a:endParaRPr lang="en-US" altLang="zh-CN" sz="24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已有项目机会</a:t>
            </a:r>
            <a:endParaRPr lang="zh-CN" altLang="en-US" dirty="0"/>
          </a:p>
        </p:txBody>
      </p:sp>
      <p:sp>
        <p:nvSpPr>
          <p:cNvPr id="3" name="内容占位符 2"/>
          <p:cNvSpPr>
            <a:spLocks noGrp="1"/>
          </p:cNvSpPr>
          <p:nvPr>
            <p:ph idx="1"/>
          </p:nvPr>
        </p:nvSpPr>
        <p:spPr>
          <a:xfrm>
            <a:off x="142844" y="1571612"/>
            <a:ext cx="8686800" cy="4525963"/>
          </a:xfrm>
        </p:spPr>
        <p:txBody>
          <a:bodyPr/>
          <a:lstStyle/>
          <a:p>
            <a:r>
              <a:rPr lang="en-US" altLang="zh-CN" dirty="0" smtClean="0"/>
              <a:t>1</a:t>
            </a:r>
            <a:r>
              <a:rPr lang="zh-CN" altLang="en-US" dirty="0" smtClean="0"/>
              <a:t>、企业：柒牌集团； 新贺服饰；（</a:t>
            </a:r>
            <a:r>
              <a:rPr lang="en-US" altLang="zh-CN" dirty="0" smtClean="0"/>
              <a:t>SD</a:t>
            </a:r>
            <a:r>
              <a:rPr lang="zh-CN" altLang="en-US" dirty="0" smtClean="0"/>
              <a:t>防泄密）</a:t>
            </a:r>
            <a:endParaRPr lang="en-US" altLang="zh-CN" dirty="0" smtClean="0"/>
          </a:p>
          <a:p>
            <a:r>
              <a:rPr lang="en-US" altLang="zh-CN" dirty="0" smtClean="0"/>
              <a:t>2</a:t>
            </a:r>
            <a:r>
              <a:rPr lang="zh-CN" altLang="en-US" dirty="0" smtClean="0"/>
              <a:t>、两家大型银行</a:t>
            </a:r>
            <a:r>
              <a:rPr lang="zh-CN" altLang="en-US" dirty="0" smtClean="0">
                <a:sym typeface="Wingdings" pitchFamily="2" charset="2"/>
              </a:rPr>
              <a:t>（网络隔离需求</a:t>
            </a:r>
            <a:r>
              <a:rPr lang="en-US" altLang="zh-CN" dirty="0" smtClean="0">
                <a:sym typeface="Wingdings" pitchFamily="2" charset="2"/>
              </a:rPr>
              <a:t>-</a:t>
            </a:r>
            <a:r>
              <a:rPr lang="zh-CN" altLang="en-US" dirty="0" smtClean="0">
                <a:sym typeface="Wingdings" pitchFamily="2" charset="2"/>
              </a:rPr>
              <a:t>代替物理隔离）；</a:t>
            </a:r>
            <a:endParaRPr lang="en-US" altLang="zh-CN" dirty="0" smtClean="0">
              <a:sym typeface="Wingdings" pitchFamily="2" charset="2"/>
            </a:endParaRPr>
          </a:p>
          <a:p>
            <a:r>
              <a:rPr lang="en-US" altLang="zh-CN" dirty="0" smtClean="0">
                <a:sym typeface="Wingdings" pitchFamily="2" charset="2"/>
              </a:rPr>
              <a:t>3</a:t>
            </a:r>
            <a:r>
              <a:rPr lang="zh-CN" altLang="en-US" dirty="0" smtClean="0">
                <a:sym typeface="Wingdings" pitchFamily="2" charset="2"/>
              </a:rPr>
              <a:t>、 某大型西餐连锁：远程应用发布（实现客户端的集中管理），</a:t>
            </a:r>
            <a:r>
              <a:rPr lang="en-US" altLang="zh-CN" dirty="0" smtClean="0">
                <a:sym typeface="Wingdings" pitchFamily="2" charset="2"/>
              </a:rPr>
              <a:t>SD</a:t>
            </a:r>
            <a:r>
              <a:rPr lang="zh-CN" altLang="en-US" dirty="0" smtClean="0">
                <a:sym typeface="Wingdings" pitchFamily="2" charset="2"/>
              </a:rPr>
              <a:t>（远程实现防泄密）；</a:t>
            </a:r>
            <a:endParaRPr lang="en-US" altLang="zh-CN" dirty="0" smtClean="0">
              <a:sym typeface="Wingdings" pitchFamily="2" charset="2"/>
            </a:endParaRPr>
          </a:p>
          <a:p>
            <a:r>
              <a:rPr lang="en-US" altLang="zh-CN" dirty="0" smtClean="0">
                <a:sym typeface="Wingdings" pitchFamily="2" charset="2"/>
              </a:rPr>
              <a:t>4</a:t>
            </a:r>
            <a:r>
              <a:rPr lang="zh-CN" altLang="en-US" dirty="0" smtClean="0">
                <a:sym typeface="Wingdings" pitchFamily="2" charset="2"/>
              </a:rPr>
              <a:t>、 某运营商：</a:t>
            </a:r>
            <a:r>
              <a:rPr lang="en-US" altLang="zh-CN" dirty="0" smtClean="0">
                <a:sym typeface="Wingdings" pitchFamily="2" charset="2"/>
              </a:rPr>
              <a:t>SD</a:t>
            </a:r>
            <a:r>
              <a:rPr lang="zh-CN" altLang="en-US" dirty="0" smtClean="0">
                <a:sym typeface="Wingdings" pitchFamily="2" charset="2"/>
              </a:rPr>
              <a:t>（ 防泄密）；</a:t>
            </a:r>
            <a:endParaRPr lang="en-US" altLang="zh-CN" dirty="0" smtClean="0">
              <a:sym typeface="Wingdings" pitchFamily="2" charset="2"/>
            </a:endParaRPr>
          </a:p>
          <a:p>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D:\Work\PPT制作规范\PPT VI\4.png"/>
          <p:cNvPicPr>
            <a:picLocks noChangeAspect="1" noChangeArrowheads="1"/>
          </p:cNvPicPr>
          <p:nvPr/>
        </p:nvPicPr>
        <p:blipFill>
          <a:blip r:embed="rId2"/>
          <a:srcRect/>
          <a:stretch>
            <a:fillRect/>
          </a:stretch>
        </p:blipFill>
        <p:spPr bwMode="auto">
          <a:xfrm>
            <a:off x="-3175" y="-3175"/>
            <a:ext cx="9153525" cy="6867525"/>
          </a:xfrm>
          <a:prstGeom prst="rect">
            <a:avLst/>
          </a:prstGeom>
          <a:noFill/>
          <a:ln w="9525">
            <a:noFill/>
            <a:miter lim="800000"/>
            <a:headEnd/>
            <a:tailEnd/>
          </a:ln>
        </p:spPr>
      </p:pic>
      <p:sp>
        <p:nvSpPr>
          <p:cNvPr id="50179" name="矩形 5"/>
          <p:cNvSpPr>
            <a:spLocks noChangeArrowheads="1"/>
          </p:cNvSpPr>
          <p:nvPr/>
        </p:nvSpPr>
        <p:spPr bwMode="auto">
          <a:xfrm>
            <a:off x="5429250" y="2071688"/>
            <a:ext cx="2500313" cy="584200"/>
          </a:xfrm>
          <a:prstGeom prst="rect">
            <a:avLst/>
          </a:prstGeom>
          <a:noFill/>
          <a:ln w="9525">
            <a:noFill/>
            <a:miter lim="800000"/>
            <a:headEnd/>
            <a:tailEnd/>
          </a:ln>
        </p:spPr>
        <p:txBody>
          <a:bodyPr>
            <a:spAutoFit/>
          </a:bodyPr>
          <a:lstStyle/>
          <a:p>
            <a:pPr fontAlgn="base"/>
            <a:r>
              <a:rPr lang="zh-CN" altLang="en-US" sz="1600">
                <a:solidFill>
                  <a:srgbClr val="F2F2F2"/>
                </a:solidFill>
                <a:latin typeface="黑体" pitchFamily="49" charset="-122"/>
                <a:ea typeface="黑体" pitchFamily="49" charset="-122"/>
              </a:rPr>
              <a:t>深圳市南山区麒麟路</a:t>
            </a:r>
            <a:r>
              <a:rPr lang="en-US" altLang="zh-CN" sz="1600">
                <a:solidFill>
                  <a:srgbClr val="F2F2F2"/>
                </a:solidFill>
                <a:ea typeface="黑体" pitchFamily="49" charset="-122"/>
              </a:rPr>
              <a:t>1</a:t>
            </a:r>
            <a:r>
              <a:rPr lang="zh-CN" altLang="en-US" sz="1600">
                <a:solidFill>
                  <a:srgbClr val="F2F2F2"/>
                </a:solidFill>
                <a:latin typeface="黑体" pitchFamily="49" charset="-122"/>
                <a:ea typeface="黑体" pitchFamily="49" charset="-122"/>
              </a:rPr>
              <a:t>号</a:t>
            </a:r>
          </a:p>
          <a:p>
            <a:pPr fontAlgn="base"/>
            <a:r>
              <a:rPr lang="zh-CN" altLang="en-US" sz="1600">
                <a:solidFill>
                  <a:srgbClr val="F2F2F2"/>
                </a:solidFill>
                <a:latin typeface="黑体" pitchFamily="49" charset="-122"/>
                <a:ea typeface="黑体" pitchFamily="49" charset="-122"/>
              </a:rPr>
              <a:t>科技创业中心</a:t>
            </a:r>
            <a:r>
              <a:rPr lang="en-US" altLang="zh-CN" sz="1600">
                <a:solidFill>
                  <a:srgbClr val="F2F2F2"/>
                </a:solidFill>
                <a:ea typeface="黑体" pitchFamily="49" charset="-122"/>
              </a:rPr>
              <a:t>4</a:t>
            </a:r>
            <a:r>
              <a:rPr lang="zh-CN" altLang="en-US" sz="1600">
                <a:solidFill>
                  <a:srgbClr val="F2F2F2"/>
                </a:solidFill>
                <a:latin typeface="黑体" pitchFamily="49" charset="-122"/>
                <a:ea typeface="黑体" pitchFamily="49" charset="-122"/>
              </a:rPr>
              <a:t>楼</a:t>
            </a:r>
          </a:p>
        </p:txBody>
      </p:sp>
      <p:sp>
        <p:nvSpPr>
          <p:cNvPr id="50180" name="矩形 6"/>
          <p:cNvSpPr>
            <a:spLocks noChangeArrowheads="1"/>
          </p:cNvSpPr>
          <p:nvPr/>
        </p:nvSpPr>
        <p:spPr bwMode="auto">
          <a:xfrm>
            <a:off x="5429250" y="2732088"/>
            <a:ext cx="3714750" cy="866775"/>
          </a:xfrm>
          <a:prstGeom prst="rect">
            <a:avLst/>
          </a:prstGeom>
          <a:noFill/>
          <a:ln w="9525">
            <a:noFill/>
            <a:miter lim="800000"/>
            <a:headEnd/>
            <a:tailEnd/>
          </a:ln>
        </p:spPr>
        <p:txBody>
          <a:bodyPr>
            <a:spAutoFit/>
          </a:bodyPr>
          <a:lstStyle/>
          <a:p>
            <a:pPr fontAlgn="base">
              <a:spcBef>
                <a:spcPts val="500"/>
              </a:spcBef>
            </a:pPr>
            <a:r>
              <a:rPr lang="en-US" altLang="zh-CN" sz="1400">
                <a:solidFill>
                  <a:srgbClr val="F2F2F2"/>
                </a:solidFill>
                <a:ea typeface="黑体" pitchFamily="49" charset="-122"/>
              </a:rPr>
              <a:t>Add: 4th Floor, Incubation Center, </a:t>
            </a:r>
          </a:p>
          <a:p>
            <a:pPr fontAlgn="base">
              <a:spcBef>
                <a:spcPts val="500"/>
              </a:spcBef>
            </a:pPr>
            <a:r>
              <a:rPr lang="en-US" altLang="zh-CN" sz="1400">
                <a:solidFill>
                  <a:srgbClr val="F2F2F2"/>
                </a:solidFill>
                <a:ea typeface="黑体" pitchFamily="49" charset="-122"/>
              </a:rPr>
              <a:t>No.1 Qilin Road, Nanshan District, </a:t>
            </a:r>
          </a:p>
          <a:p>
            <a:pPr fontAlgn="base">
              <a:spcBef>
                <a:spcPts val="500"/>
              </a:spcBef>
            </a:pPr>
            <a:r>
              <a:rPr lang="en-US" altLang="zh-CN" sz="1400">
                <a:solidFill>
                  <a:srgbClr val="F2F2F2"/>
                </a:solidFill>
                <a:ea typeface="黑体" pitchFamily="49" charset="-122"/>
              </a:rPr>
              <a:t>Shenzhen P.C.:518052</a:t>
            </a:r>
            <a:endParaRPr lang="zh-CN" altLang="en-US" sz="1400">
              <a:solidFill>
                <a:srgbClr val="F2F2F2"/>
              </a:solidFill>
              <a:ea typeface="黑体" pitchFamily="49" charset="-122"/>
            </a:endParaRPr>
          </a:p>
        </p:txBody>
      </p:sp>
      <p:sp>
        <p:nvSpPr>
          <p:cNvPr id="50181" name="矩形 7"/>
          <p:cNvSpPr>
            <a:spLocks noChangeArrowheads="1"/>
          </p:cNvSpPr>
          <p:nvPr/>
        </p:nvSpPr>
        <p:spPr bwMode="auto">
          <a:xfrm>
            <a:off x="5429250" y="3741738"/>
            <a:ext cx="3714750" cy="866775"/>
          </a:xfrm>
          <a:prstGeom prst="rect">
            <a:avLst/>
          </a:prstGeom>
          <a:noFill/>
          <a:ln w="9525">
            <a:noFill/>
            <a:miter lim="800000"/>
            <a:headEnd/>
            <a:tailEnd/>
          </a:ln>
        </p:spPr>
        <p:txBody>
          <a:bodyPr>
            <a:spAutoFit/>
          </a:bodyPr>
          <a:lstStyle/>
          <a:p>
            <a:pPr fontAlgn="base">
              <a:spcBef>
                <a:spcPts val="500"/>
              </a:spcBef>
            </a:pPr>
            <a:r>
              <a:rPr lang="en-US" altLang="zh-CN" sz="1400">
                <a:solidFill>
                  <a:srgbClr val="F2F2F2"/>
                </a:solidFill>
                <a:ea typeface="黑体" pitchFamily="49" charset="-122"/>
              </a:rPr>
              <a:t>Tel:+86-755-2658 1949</a:t>
            </a:r>
          </a:p>
          <a:p>
            <a:pPr fontAlgn="base">
              <a:spcBef>
                <a:spcPts val="500"/>
              </a:spcBef>
            </a:pPr>
            <a:r>
              <a:rPr lang="en-US" altLang="zh-CN" sz="1400">
                <a:solidFill>
                  <a:srgbClr val="F2F2F2"/>
                </a:solidFill>
                <a:ea typeface="黑体" pitchFamily="49" charset="-122"/>
              </a:rPr>
              <a:t>Fax:+86-755-2658 1959</a:t>
            </a:r>
          </a:p>
          <a:p>
            <a:pPr fontAlgn="base">
              <a:spcBef>
                <a:spcPts val="500"/>
              </a:spcBef>
            </a:pPr>
            <a:r>
              <a:rPr lang="en-US" altLang="zh-CN" sz="1400">
                <a:solidFill>
                  <a:srgbClr val="F2F2F2"/>
                </a:solidFill>
                <a:ea typeface="黑体" pitchFamily="49" charset="-122"/>
              </a:rPr>
              <a:t>Email:master@sangfor.com.cn</a:t>
            </a:r>
            <a:endParaRPr lang="zh-CN" altLang="en-US" sz="1400">
              <a:solidFill>
                <a:srgbClr val="F2F2F2"/>
              </a:solidFill>
              <a:ea typeface="黑体" pitchFamily="49" charset="-122"/>
            </a:endParaRPr>
          </a:p>
        </p:txBody>
      </p:sp>
      <p:sp>
        <p:nvSpPr>
          <p:cNvPr id="50182" name="矩形 7"/>
          <p:cNvSpPr>
            <a:spLocks noChangeArrowheads="1"/>
          </p:cNvSpPr>
          <p:nvPr/>
        </p:nvSpPr>
        <p:spPr bwMode="auto">
          <a:xfrm>
            <a:off x="1857375" y="2143125"/>
            <a:ext cx="1724025" cy="1016000"/>
          </a:xfrm>
          <a:prstGeom prst="rect">
            <a:avLst/>
          </a:prstGeom>
          <a:noFill/>
          <a:ln w="9525">
            <a:noFill/>
            <a:miter lim="800000"/>
            <a:headEnd/>
            <a:tailEnd/>
          </a:ln>
        </p:spPr>
        <p:txBody>
          <a:bodyPr wrap="none">
            <a:spAutoFit/>
          </a:bodyPr>
          <a:lstStyle/>
          <a:p>
            <a:r>
              <a:rPr lang="zh-CN" altLang="en-US" sz="6000">
                <a:solidFill>
                  <a:schemeClr val="bg1"/>
                </a:solidFill>
                <a:latin typeface="黑体" pitchFamily="49" charset="-122"/>
                <a:ea typeface="黑体" pitchFamily="49" charset="-122"/>
              </a:rPr>
              <a:t>谢谢</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49225"/>
            <a:ext cx="8229600" cy="687388"/>
          </a:xfrm>
        </p:spPr>
        <p:txBody>
          <a:bodyPr/>
          <a:lstStyle/>
          <a:p>
            <a:pPr eaLnBrk="1" hangingPunct="1"/>
            <a:r>
              <a:rPr lang="en-US" altLang="zh-CN" smtClean="0">
                <a:latin typeface="微软雅黑" pitchFamily="34" charset="-122"/>
                <a:ea typeface="微软雅黑" pitchFamily="34" charset="-122"/>
              </a:rPr>
              <a:t>VPN</a:t>
            </a:r>
            <a:r>
              <a:rPr lang="zh-CN" altLang="en-US" smtClean="0">
                <a:latin typeface="微软雅黑" pitchFamily="34" charset="-122"/>
                <a:ea typeface="微软雅黑" pitchFamily="34" charset="-122"/>
              </a:rPr>
              <a:t>简介</a:t>
            </a:r>
          </a:p>
        </p:txBody>
      </p:sp>
      <p:sp>
        <p:nvSpPr>
          <p:cNvPr id="8195" name="Rectangle 3"/>
          <p:cNvSpPr>
            <a:spLocks noGrp="1" noChangeArrowheads="1"/>
          </p:cNvSpPr>
          <p:nvPr>
            <p:ph type="body" idx="1"/>
          </p:nvPr>
        </p:nvSpPr>
        <p:spPr>
          <a:xfrm>
            <a:off x="166688" y="836613"/>
            <a:ext cx="8839200" cy="4968875"/>
          </a:xfrm>
        </p:spPr>
        <p:txBody>
          <a:bodyPr/>
          <a:lstStyle/>
          <a:p>
            <a:pPr eaLnBrk="1" hangingPunct="1">
              <a:lnSpc>
                <a:spcPct val="90000"/>
              </a:lnSpc>
              <a:buClr>
                <a:schemeClr val="tx1"/>
              </a:buClr>
              <a:buFont typeface="Wingdings" pitchFamily="2" charset="2"/>
              <a:buChar char="l"/>
            </a:pPr>
            <a:r>
              <a:rPr lang="en-US" altLang="zh-CN" smtClean="0">
                <a:latin typeface="微软雅黑" pitchFamily="34" charset="-122"/>
                <a:ea typeface="微软雅黑" pitchFamily="34" charset="-122"/>
              </a:rPr>
              <a:t>VPN</a:t>
            </a:r>
            <a:r>
              <a:rPr lang="zh-CN" altLang="en-US" smtClean="0">
                <a:latin typeface="微软雅黑" pitchFamily="34" charset="-122"/>
                <a:ea typeface="微软雅黑" pitchFamily="34" charset="-122"/>
              </a:rPr>
              <a:t>（</a:t>
            </a:r>
            <a:r>
              <a:rPr lang="en-US" altLang="zh-CN" smtClean="0">
                <a:latin typeface="微软雅黑" pitchFamily="34" charset="-122"/>
                <a:ea typeface="微软雅黑" pitchFamily="34" charset="-122"/>
              </a:rPr>
              <a:t>Virtual Private Network</a:t>
            </a:r>
            <a:r>
              <a:rPr lang="zh-CN" altLang="en-US" smtClean="0">
                <a:latin typeface="微软雅黑" pitchFamily="34" charset="-122"/>
                <a:ea typeface="微软雅黑" pitchFamily="34" charset="-122"/>
              </a:rPr>
              <a:t>）虚拟专用网：</a:t>
            </a:r>
          </a:p>
          <a:p>
            <a:pPr eaLnBrk="1" hangingPunct="1">
              <a:lnSpc>
                <a:spcPct val="90000"/>
              </a:lnSpc>
              <a:buFont typeface="Arial" charset="0"/>
              <a:buNone/>
            </a:pPr>
            <a:r>
              <a:rPr lang="zh-CN" altLang="en-US" b="0" smtClean="0">
                <a:latin typeface="微软雅黑" pitchFamily="34" charset="-122"/>
                <a:ea typeface="微软雅黑" pitchFamily="34" charset="-122"/>
              </a:rPr>
              <a:t>		</a:t>
            </a:r>
            <a:r>
              <a:rPr lang="zh-CN" altLang="en-US" sz="2400" b="0" smtClean="0">
                <a:latin typeface="微软雅黑" pitchFamily="34" charset="-122"/>
                <a:ea typeface="微软雅黑" pitchFamily="34" charset="-122"/>
              </a:rPr>
              <a:t>依靠</a:t>
            </a:r>
            <a:r>
              <a:rPr lang="en-US" altLang="zh-CN" sz="2400" b="0" smtClean="0">
                <a:latin typeface="微软雅黑" pitchFamily="34" charset="-122"/>
                <a:ea typeface="微软雅黑" pitchFamily="34" charset="-122"/>
              </a:rPr>
              <a:t>ISP</a:t>
            </a:r>
            <a:r>
              <a:rPr lang="zh-CN" altLang="en-US" sz="2400" b="0" smtClean="0">
                <a:latin typeface="微软雅黑" pitchFamily="34" charset="-122"/>
                <a:ea typeface="微软雅黑" pitchFamily="34" charset="-122"/>
              </a:rPr>
              <a:t>（</a:t>
            </a:r>
            <a:r>
              <a:rPr lang="en-US" altLang="zh-CN" sz="2400" b="0" smtClean="0">
                <a:latin typeface="微软雅黑" pitchFamily="34" charset="-122"/>
                <a:ea typeface="微软雅黑" pitchFamily="34" charset="-122"/>
              </a:rPr>
              <a:t>Internet Service Provider</a:t>
            </a:r>
            <a:r>
              <a:rPr lang="zh-CN" altLang="en-US" sz="2400" b="0" smtClean="0">
                <a:latin typeface="微软雅黑" pitchFamily="34" charset="-122"/>
                <a:ea typeface="微软雅黑" pitchFamily="34" charset="-122"/>
              </a:rPr>
              <a:t>互联网服务提供商）提供的公网线路（如</a:t>
            </a:r>
            <a:r>
              <a:rPr lang="en-US" altLang="zh-CN" sz="2400" b="0" smtClean="0">
                <a:latin typeface="微软雅黑" pitchFamily="34" charset="-122"/>
                <a:ea typeface="微软雅黑" pitchFamily="34" charset="-122"/>
              </a:rPr>
              <a:t>ADSL</a:t>
            </a:r>
            <a:r>
              <a:rPr lang="zh-CN" altLang="en-US" sz="2400" b="0" smtClean="0">
                <a:latin typeface="微软雅黑" pitchFamily="34" charset="-122"/>
                <a:ea typeface="微软雅黑" pitchFamily="34" charset="-122"/>
              </a:rPr>
              <a:t>等），建立专用数据通信网络的技术，是</a:t>
            </a:r>
            <a:r>
              <a:rPr lang="en-US" altLang="zh-CN" sz="2400" b="0" smtClean="0">
                <a:latin typeface="微软雅黑" pitchFamily="34" charset="-122"/>
                <a:ea typeface="微软雅黑" pitchFamily="34" charset="-122"/>
              </a:rPr>
              <a:t>DDN</a:t>
            </a:r>
            <a:r>
              <a:rPr lang="zh-CN" altLang="en-US" sz="2400" b="0" smtClean="0">
                <a:latin typeface="微软雅黑" pitchFamily="34" charset="-122"/>
                <a:ea typeface="微软雅黑" pitchFamily="34" charset="-122"/>
              </a:rPr>
              <a:t>、</a:t>
            </a:r>
            <a:r>
              <a:rPr lang="en-US" altLang="zh-CN" sz="2400" b="0" smtClean="0">
                <a:latin typeface="微软雅黑" pitchFamily="34" charset="-122"/>
                <a:ea typeface="微软雅黑" pitchFamily="34" charset="-122"/>
              </a:rPr>
              <a:t>FR</a:t>
            </a:r>
            <a:r>
              <a:rPr lang="zh-CN" altLang="en-US" sz="2400" b="0" smtClean="0">
                <a:latin typeface="微软雅黑" pitchFamily="34" charset="-122"/>
                <a:ea typeface="微软雅黑" pitchFamily="34" charset="-122"/>
              </a:rPr>
              <a:t>、</a:t>
            </a:r>
            <a:r>
              <a:rPr lang="en-US" altLang="zh-CN" sz="2400" b="0" smtClean="0">
                <a:latin typeface="微软雅黑" pitchFamily="34" charset="-122"/>
                <a:ea typeface="微软雅黑" pitchFamily="34" charset="-122"/>
              </a:rPr>
              <a:t>ATM</a:t>
            </a:r>
            <a:r>
              <a:rPr lang="zh-CN" altLang="en-US" sz="2400" b="0" smtClean="0">
                <a:latin typeface="微软雅黑" pitchFamily="34" charset="-122"/>
                <a:ea typeface="微软雅黑" pitchFamily="34" charset="-122"/>
              </a:rPr>
              <a:t>等技术的替代方式</a:t>
            </a:r>
            <a:endParaRPr lang="zh-CN" altLang="en-US" sz="2000" b="0" smtClean="0">
              <a:latin typeface="微软雅黑" pitchFamily="34" charset="-122"/>
              <a:ea typeface="微软雅黑" pitchFamily="34" charset="-122"/>
            </a:endParaRPr>
          </a:p>
          <a:p>
            <a:pPr eaLnBrk="1" hangingPunct="1">
              <a:lnSpc>
                <a:spcPct val="90000"/>
              </a:lnSpc>
              <a:buClr>
                <a:schemeClr val="tx1"/>
              </a:buClr>
              <a:buFont typeface="Wingdings" pitchFamily="2" charset="2"/>
              <a:buChar char="l"/>
            </a:pPr>
            <a:r>
              <a:rPr lang="zh-CN" altLang="en-US" smtClean="0">
                <a:latin typeface="微软雅黑" pitchFamily="34" charset="-122"/>
                <a:ea typeface="微软雅黑" pitchFamily="34" charset="-122"/>
              </a:rPr>
              <a:t>主要作用</a:t>
            </a:r>
          </a:p>
          <a:p>
            <a:pPr eaLnBrk="1" hangingPunct="1">
              <a:lnSpc>
                <a:spcPct val="90000"/>
              </a:lnSpc>
              <a:buClr>
                <a:schemeClr val="tx1"/>
              </a:buClr>
              <a:buFont typeface="Wingdings" pitchFamily="2" charset="2"/>
              <a:buNone/>
            </a:pPr>
            <a:r>
              <a:rPr lang="zh-CN" altLang="en-US" sz="2400" b="0" smtClean="0">
                <a:latin typeface="微软雅黑" pitchFamily="34" charset="-122"/>
                <a:ea typeface="微软雅黑" pitchFamily="34" charset="-122"/>
              </a:rPr>
              <a:t>	连接各私有网络和私人用户</a:t>
            </a:r>
          </a:p>
          <a:p>
            <a:pPr eaLnBrk="1" hangingPunct="1">
              <a:lnSpc>
                <a:spcPct val="90000"/>
              </a:lnSpc>
              <a:buFont typeface="Arial" charset="0"/>
              <a:buNone/>
            </a:pPr>
            <a:r>
              <a:rPr lang="zh-CN" altLang="en-US" sz="2400" b="0" smtClean="0">
                <a:latin typeface="微软雅黑" pitchFamily="34" charset="-122"/>
                <a:ea typeface="微软雅黑" pitchFamily="34" charset="-122"/>
              </a:rPr>
              <a:t>	保护在公网上传播的数据</a:t>
            </a:r>
          </a:p>
          <a:p>
            <a:pPr eaLnBrk="1" hangingPunct="1">
              <a:lnSpc>
                <a:spcPct val="90000"/>
              </a:lnSpc>
              <a:buFont typeface="Arial" charset="0"/>
              <a:buNone/>
            </a:pPr>
            <a:r>
              <a:rPr lang="zh-CN" altLang="en-US" sz="2400" b="0" smtClean="0">
                <a:latin typeface="微软雅黑" pitchFamily="34" charset="-122"/>
                <a:ea typeface="微软雅黑" pitchFamily="34" charset="-122"/>
              </a:rPr>
              <a:t>	实现对专有资源的访问授权</a:t>
            </a:r>
          </a:p>
          <a:p>
            <a:pPr eaLnBrk="1" hangingPunct="1">
              <a:lnSpc>
                <a:spcPct val="90000"/>
              </a:lnSpc>
              <a:buFont typeface="Wingdings" pitchFamily="2" charset="2"/>
              <a:buChar char="l"/>
            </a:pPr>
            <a:r>
              <a:rPr lang="en-US" altLang="zh-CN" smtClean="0">
                <a:latin typeface="微软雅黑" pitchFamily="34" charset="-122"/>
                <a:ea typeface="微软雅黑" pitchFamily="34" charset="-122"/>
              </a:rPr>
              <a:t>VPN</a:t>
            </a:r>
            <a:r>
              <a:rPr lang="zh-CN" altLang="en-US" smtClean="0">
                <a:latin typeface="微软雅黑" pitchFamily="34" charset="-122"/>
                <a:ea typeface="微软雅黑" pitchFamily="34" charset="-122"/>
              </a:rPr>
              <a:t>相对于专线的优势</a:t>
            </a:r>
            <a:r>
              <a:rPr lang="en-US" altLang="zh-CN" smtClean="0">
                <a:latin typeface="微软雅黑" pitchFamily="34" charset="-122"/>
                <a:ea typeface="微软雅黑" pitchFamily="34" charset="-122"/>
              </a:rPr>
              <a:t>:</a:t>
            </a:r>
          </a:p>
          <a:p>
            <a:pPr eaLnBrk="1" hangingPunct="1">
              <a:lnSpc>
                <a:spcPct val="90000"/>
              </a:lnSpc>
              <a:buFont typeface="Arial" charset="0"/>
              <a:buNone/>
            </a:pPr>
            <a:r>
              <a:rPr lang="en-US" altLang="zh-CN" sz="2400" b="0" smtClean="0">
                <a:latin typeface="微软雅黑" pitchFamily="34" charset="-122"/>
                <a:ea typeface="微软雅黑" pitchFamily="34" charset="-122"/>
              </a:rPr>
              <a:t>	</a:t>
            </a:r>
            <a:r>
              <a:rPr lang="zh-CN" altLang="en-US" sz="2400" b="0" smtClean="0">
                <a:latin typeface="微软雅黑" pitchFamily="34" charset="-122"/>
                <a:ea typeface="微软雅黑" pitchFamily="34" charset="-122"/>
              </a:rPr>
              <a:t>性价比高！</a:t>
            </a:r>
          </a:p>
          <a:p>
            <a:pPr eaLnBrk="1" hangingPunct="1">
              <a:lnSpc>
                <a:spcPct val="90000"/>
              </a:lnSpc>
              <a:buFont typeface="Arial" charset="0"/>
              <a:buNone/>
            </a:pPr>
            <a:r>
              <a:rPr lang="zh-CN" altLang="en-US" sz="2400" b="0" smtClean="0">
                <a:latin typeface="微软雅黑" pitchFamily="34" charset="-122"/>
                <a:ea typeface="微软雅黑" pitchFamily="34" charset="-122"/>
              </a:rPr>
              <a:t>	部署便利！</a:t>
            </a:r>
          </a:p>
          <a:p>
            <a:pPr eaLnBrk="1" hangingPunct="1">
              <a:lnSpc>
                <a:spcPct val="90000"/>
              </a:lnSpc>
              <a:buFont typeface="Arial" charset="0"/>
              <a:buNone/>
            </a:pPr>
            <a:endParaRPr lang="zh-CN" altLang="en-US" sz="2400" b="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SSL VPN</a:t>
            </a:r>
            <a:endParaRPr lang="zh-CN" altLang="en-US" smtClean="0"/>
          </a:p>
        </p:txBody>
      </p:sp>
      <p:sp>
        <p:nvSpPr>
          <p:cNvPr id="98307" name="Rectangle 3"/>
          <p:cNvSpPr>
            <a:spLocks noGrp="1" noChangeArrowheads="1"/>
          </p:cNvSpPr>
          <p:nvPr>
            <p:ph type="body" idx="1"/>
          </p:nvPr>
        </p:nvSpPr>
        <p:spPr/>
        <p:txBody>
          <a:bodyPr/>
          <a:lstStyle/>
          <a:p>
            <a:pPr eaLnBrk="1" hangingPunct="1">
              <a:buFont typeface="Arial" pitchFamily="34" charset="0"/>
              <a:buChar char="•"/>
              <a:defRPr/>
            </a:pPr>
            <a:r>
              <a:rPr lang="zh-CN" altLang="en-US" dirty="0" smtClean="0"/>
              <a:t>优势</a:t>
            </a:r>
          </a:p>
          <a:p>
            <a:pPr marL="457200" indent="-457200" eaLnBrk="1" hangingPunct="1">
              <a:buFont typeface="+mj-lt"/>
              <a:buAutoNum type="arabicPeriod"/>
              <a:defRPr/>
            </a:pPr>
            <a:r>
              <a:rPr lang="en-US" altLang="zh-CN" sz="2000" b="0" dirty="0" smtClean="0"/>
              <a:t>	</a:t>
            </a:r>
            <a:r>
              <a:rPr lang="zh-CN" altLang="en-US" sz="2000" b="0" dirty="0" smtClean="0"/>
              <a:t>点对网的组网方式，二级组网</a:t>
            </a:r>
          </a:p>
          <a:p>
            <a:pPr marL="457200" indent="-457200" eaLnBrk="1" hangingPunct="1">
              <a:buFont typeface="+mj-lt"/>
              <a:buAutoNum type="arabicPeriod"/>
              <a:defRPr/>
            </a:pPr>
            <a:r>
              <a:rPr lang="zh-CN" altLang="en-US" sz="2000" b="0" dirty="0" smtClean="0"/>
              <a:t>	基于浏览器的访问，使用方便</a:t>
            </a:r>
            <a:endParaRPr lang="en-US" altLang="zh-CN" sz="2000" b="0" dirty="0" smtClean="0"/>
          </a:p>
          <a:p>
            <a:pPr marL="457200" indent="-457200" eaLnBrk="1" hangingPunct="1">
              <a:buFont typeface="+mj-lt"/>
              <a:buAutoNum type="arabicPeriod"/>
              <a:defRPr/>
            </a:pPr>
            <a:r>
              <a:rPr lang="zh-CN" altLang="en-US" sz="2000" b="0" dirty="0" smtClean="0"/>
              <a:t>	适用于手持移动终端</a:t>
            </a:r>
          </a:p>
          <a:p>
            <a:pPr marL="457200" indent="-457200" eaLnBrk="1" hangingPunct="1">
              <a:buFont typeface="+mj-lt"/>
              <a:buAutoNum type="arabicPeriod"/>
              <a:defRPr/>
            </a:pPr>
            <a:r>
              <a:rPr lang="zh-CN" altLang="en-US" sz="2000" b="0" dirty="0" smtClean="0"/>
              <a:t>	权限划分可具体到用户</a:t>
            </a:r>
          </a:p>
          <a:p>
            <a:pPr eaLnBrk="1" hangingPunct="1">
              <a:buFont typeface="Arial" pitchFamily="34" charset="0"/>
              <a:buNone/>
              <a:defRPr/>
            </a:pPr>
            <a:endParaRPr lang="en-US" altLang="zh-CN" sz="2000" b="0" dirty="0" smtClean="0"/>
          </a:p>
          <a:p>
            <a:pPr eaLnBrk="1" hangingPunct="1">
              <a:buFont typeface="Arial" pitchFamily="34" charset="0"/>
              <a:buChar char="•"/>
              <a:defRPr/>
            </a:pPr>
            <a:r>
              <a:rPr lang="zh-CN" altLang="en-US" dirty="0" smtClean="0"/>
              <a:t>不足之处</a:t>
            </a:r>
          </a:p>
          <a:p>
            <a:pPr eaLnBrk="1" hangingPunct="1">
              <a:buFont typeface="Arial" pitchFamily="34" charset="0"/>
              <a:buNone/>
              <a:defRPr/>
            </a:pPr>
            <a:r>
              <a:rPr lang="zh-CN" altLang="en-US" sz="2000" b="0" dirty="0" smtClean="0"/>
              <a:t>	二级组网，不适用于多级网络组网</a:t>
            </a:r>
          </a:p>
          <a:p>
            <a:pPr eaLnBrk="1" hangingPunct="1">
              <a:buFont typeface="Arial" pitchFamily="34" charset="0"/>
              <a:buNone/>
              <a:defRPr/>
            </a:pPr>
            <a:r>
              <a:rPr lang="zh-CN" altLang="en-US" sz="2000" b="0" dirty="0" smtClean="0"/>
              <a:t>	应用单向访问，不适用于总部与分支都有业务系统的访问</a:t>
            </a:r>
          </a:p>
          <a:p>
            <a:pPr eaLnBrk="1" hangingPunct="1">
              <a:buFont typeface="Arial" pitchFamily="34" charset="0"/>
              <a:buNone/>
              <a:defRPr/>
            </a:pPr>
            <a:r>
              <a:rPr lang="zh-CN" altLang="en-US" dirty="0" smtClean="0"/>
              <a:t>	</a:t>
            </a:r>
          </a:p>
          <a:p>
            <a:pPr eaLnBrk="1" hangingPunct="1">
              <a:buFont typeface="Arial" pitchFamily="34" charset="0"/>
              <a:buNone/>
              <a:defRPr/>
            </a:pPr>
            <a:endParaRPr lang="zh-CN" altLang="en-US" dirty="0" smtClean="0"/>
          </a:p>
          <a:p>
            <a:pPr eaLnBrk="1" hangingPunct="1">
              <a:buFont typeface="Arial" pitchFamily="34" charset="0"/>
              <a:buNone/>
              <a:defRPr/>
            </a:pPr>
            <a:endParaRPr lang="zh-CN" altLang="en-US" sz="2000" b="0" dirty="0" smtClean="0"/>
          </a:p>
          <a:p>
            <a:pPr eaLnBrk="1" hangingPunct="1">
              <a:buFont typeface="Arial" pitchFamily="34" charset="0"/>
              <a:buNone/>
              <a:defRPr/>
            </a:pPr>
            <a:endParaRPr lang="zh-CN" altLang="en-US"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SSL VPN</a:t>
            </a:r>
            <a:r>
              <a:rPr lang="zh-CN" altLang="en-US" smtClean="0"/>
              <a:t>组网</a:t>
            </a:r>
          </a:p>
        </p:txBody>
      </p:sp>
      <p:sp>
        <p:nvSpPr>
          <p:cNvPr id="10243" name="Rectangle 4"/>
          <p:cNvSpPr>
            <a:spLocks noChangeArrowheads="1"/>
          </p:cNvSpPr>
          <p:nvPr/>
        </p:nvSpPr>
        <p:spPr bwMode="auto">
          <a:xfrm>
            <a:off x="304800" y="5084763"/>
            <a:ext cx="8839200" cy="1008062"/>
          </a:xfrm>
          <a:prstGeom prst="rect">
            <a:avLst/>
          </a:prstGeom>
          <a:noFill/>
          <a:ln w="9525">
            <a:noFill/>
            <a:miter lim="800000"/>
            <a:headEnd/>
            <a:tailEnd/>
          </a:ln>
        </p:spPr>
        <p:txBody>
          <a:bodyPr/>
          <a:lstStyle/>
          <a:p>
            <a:pPr marL="342900" indent="-342900" algn="l">
              <a:spcBef>
                <a:spcPct val="20000"/>
              </a:spcBef>
              <a:buSzPct val="100000"/>
              <a:buFont typeface="Arial" charset="0"/>
              <a:buNone/>
            </a:pPr>
            <a:r>
              <a:rPr lang="zh-CN" altLang="en-US" sz="2000" b="0">
                <a:latin typeface="黑体" pitchFamily="49" charset="-122"/>
                <a:ea typeface="黑体" pitchFamily="49" charset="-122"/>
              </a:rPr>
              <a:t>深信服</a:t>
            </a:r>
            <a:r>
              <a:rPr lang="en-US" altLang="zh-CN" sz="2000" b="0">
                <a:latin typeface="黑体" pitchFamily="49" charset="-122"/>
                <a:ea typeface="黑体" pitchFamily="49" charset="-122"/>
              </a:rPr>
              <a:t>SSL VPN</a:t>
            </a:r>
            <a:r>
              <a:rPr lang="zh-CN" altLang="en-US" sz="2000" b="0">
                <a:latin typeface="黑体" pitchFamily="49" charset="-122"/>
                <a:ea typeface="黑体" pitchFamily="49" charset="-122"/>
              </a:rPr>
              <a:t>为</a:t>
            </a:r>
            <a:r>
              <a:rPr lang="en-US" altLang="zh-CN" sz="2000" b="0">
                <a:latin typeface="黑体" pitchFamily="49" charset="-122"/>
                <a:ea typeface="黑体" pitchFamily="49" charset="-122"/>
              </a:rPr>
              <a:t>SSL/IPSec</a:t>
            </a:r>
            <a:r>
              <a:rPr lang="zh-CN" altLang="en-US" sz="2000" b="0">
                <a:latin typeface="黑体" pitchFamily="49" charset="-122"/>
                <a:ea typeface="黑体" pitchFamily="49" charset="-122"/>
              </a:rPr>
              <a:t>二合一</a:t>
            </a:r>
            <a:r>
              <a:rPr lang="en-US" altLang="zh-CN" sz="2000" b="0">
                <a:latin typeface="黑体" pitchFamily="49" charset="-122"/>
                <a:ea typeface="黑体" pitchFamily="49" charset="-122"/>
              </a:rPr>
              <a:t>VPN</a:t>
            </a:r>
            <a:r>
              <a:rPr lang="zh-CN" altLang="en-US" sz="2000" b="0">
                <a:latin typeface="黑体" pitchFamily="49" charset="-122"/>
                <a:ea typeface="黑体" pitchFamily="49" charset="-122"/>
              </a:rPr>
              <a:t>设备，提供网对网机构组网、点对网</a:t>
            </a:r>
          </a:p>
          <a:p>
            <a:pPr marL="342900" indent="-342900" algn="l">
              <a:spcBef>
                <a:spcPct val="20000"/>
              </a:spcBef>
              <a:buSzPct val="100000"/>
              <a:buFont typeface="Arial" charset="0"/>
              <a:buNone/>
            </a:pPr>
            <a:r>
              <a:rPr lang="zh-CN" altLang="en-US" sz="2000" b="0">
                <a:latin typeface="黑体" pitchFamily="49" charset="-122"/>
                <a:ea typeface="黑体" pitchFamily="49" charset="-122"/>
              </a:rPr>
              <a:t>移动办公双价值！</a:t>
            </a:r>
          </a:p>
        </p:txBody>
      </p:sp>
      <p:pic>
        <p:nvPicPr>
          <p:cNvPr id="10244" name="Picture 6"/>
          <p:cNvPicPr>
            <a:picLocks noChangeAspect="1" noChangeArrowheads="1"/>
          </p:cNvPicPr>
          <p:nvPr/>
        </p:nvPicPr>
        <p:blipFill>
          <a:blip r:embed="rId2"/>
          <a:srcRect/>
          <a:stretch>
            <a:fillRect/>
          </a:stretch>
        </p:blipFill>
        <p:spPr bwMode="auto">
          <a:xfrm>
            <a:off x="323850" y="1052513"/>
            <a:ext cx="8640763" cy="3379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pic>
        <p:nvPicPr>
          <p:cNvPr id="43010" name="Picture 3"/>
          <p:cNvPicPr>
            <a:picLocks noChangeAspect="1" noChangeArrowheads="1"/>
          </p:cNvPicPr>
          <p:nvPr/>
        </p:nvPicPr>
        <p:blipFill>
          <a:blip r:embed="rId2"/>
          <a:srcRect r="7301"/>
          <a:stretch>
            <a:fillRect/>
          </a:stretch>
        </p:blipFill>
        <p:spPr bwMode="auto">
          <a:xfrm>
            <a:off x="-1588" y="0"/>
            <a:ext cx="9145588" cy="6853238"/>
          </a:xfrm>
          <a:prstGeom prst="rect">
            <a:avLst/>
          </a:prstGeom>
          <a:noFill/>
          <a:ln w="9525">
            <a:noFill/>
            <a:miter lim="800000"/>
            <a:headEnd/>
            <a:tailEnd/>
          </a:ln>
          <a:effectLst>
            <a:outerShdw algn="ctr" rotWithShape="0">
              <a:srgbClr val="000000">
                <a:alpha val="70000"/>
              </a:srgbClr>
            </a:outerShdw>
          </a:effectLst>
        </p:spPr>
      </p:pic>
      <p:sp>
        <p:nvSpPr>
          <p:cNvPr id="11267" name="矩形 5"/>
          <p:cNvSpPr>
            <a:spLocks noChangeArrowheads="1"/>
          </p:cNvSpPr>
          <p:nvPr/>
        </p:nvSpPr>
        <p:spPr bwMode="auto">
          <a:xfrm>
            <a:off x="4213225" y="2571750"/>
            <a:ext cx="4146550" cy="707886"/>
          </a:xfrm>
          <a:prstGeom prst="rect">
            <a:avLst/>
          </a:prstGeom>
          <a:noFill/>
          <a:ln w="9525">
            <a:noFill/>
            <a:miter lim="800000"/>
            <a:headEnd/>
            <a:tailEnd/>
          </a:ln>
        </p:spPr>
        <p:txBody>
          <a:bodyPr>
            <a:spAutoFit/>
          </a:bodyPr>
          <a:lstStyle/>
          <a:p>
            <a:pPr algn="l" fontAlgn="base">
              <a:spcBef>
                <a:spcPts val="1800"/>
              </a:spcBef>
            </a:pPr>
            <a:r>
              <a:rPr lang="en-US" altLang="zh-CN" sz="4000" dirty="0">
                <a:solidFill>
                  <a:schemeClr val="bg1"/>
                </a:solidFill>
                <a:latin typeface="黑体" pitchFamily="49" charset="-122"/>
                <a:ea typeface="黑体" pitchFamily="49" charset="-122"/>
              </a:rPr>
              <a:t>SSL VPN</a:t>
            </a:r>
            <a:r>
              <a:rPr lang="zh-CN" altLang="en-US" sz="4000" dirty="0">
                <a:solidFill>
                  <a:schemeClr val="bg1"/>
                </a:solidFill>
                <a:latin typeface="黑体" pitchFamily="49" charset="-122"/>
                <a:ea typeface="黑体" pitchFamily="49" charset="-122"/>
              </a:rPr>
              <a:t>应用领域</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b="1" smtClean="0"/>
              <a:t>如何判断客户有需求</a:t>
            </a:r>
          </a:p>
        </p:txBody>
      </p:sp>
      <p:sp>
        <p:nvSpPr>
          <p:cNvPr id="12291" name="Rectangle 3"/>
          <p:cNvSpPr>
            <a:spLocks noGrp="1" noChangeArrowheads="1"/>
          </p:cNvSpPr>
          <p:nvPr>
            <p:ph type="body" idx="1"/>
          </p:nvPr>
        </p:nvSpPr>
        <p:spPr/>
        <p:txBody>
          <a:bodyPr/>
          <a:lstStyle/>
          <a:p>
            <a:pPr eaLnBrk="1" hangingPunct="1"/>
            <a:r>
              <a:rPr lang="zh-CN" altLang="en-US" b="1" dirty="0" smtClean="0"/>
              <a:t>网络</a:t>
            </a:r>
            <a:endParaRPr lang="en-US" altLang="zh-CN" b="1" dirty="0" smtClean="0"/>
          </a:p>
          <a:p>
            <a:pPr eaLnBrk="1" hangingPunct="1">
              <a:buFont typeface="Arial" charset="0"/>
              <a:buNone/>
            </a:pPr>
            <a:r>
              <a:rPr lang="en-US" altLang="zh-CN" sz="2000" b="1" dirty="0" smtClean="0"/>
              <a:t>       </a:t>
            </a:r>
            <a:r>
              <a:rPr lang="zh-CN" altLang="en-US" sz="2000" dirty="0" smtClean="0"/>
              <a:t>普通互联网线路</a:t>
            </a:r>
            <a:r>
              <a:rPr lang="en-US" altLang="zh-CN" sz="2000" dirty="0" smtClean="0"/>
              <a:t>——</a:t>
            </a:r>
            <a:r>
              <a:rPr lang="zh-CN" altLang="en-US" sz="2000" dirty="0" smtClean="0"/>
              <a:t>使用</a:t>
            </a:r>
            <a:r>
              <a:rPr lang="en-US" altLang="zh-CN" sz="2000" dirty="0" smtClean="0"/>
              <a:t>VPN</a:t>
            </a:r>
            <a:r>
              <a:rPr lang="zh-CN" altLang="en-US" sz="2000" dirty="0" smtClean="0"/>
              <a:t>实现业务互联，移动办公</a:t>
            </a:r>
          </a:p>
          <a:p>
            <a:pPr eaLnBrk="1" hangingPunct="1">
              <a:buFont typeface="Arial" charset="0"/>
              <a:buNone/>
            </a:pPr>
            <a:r>
              <a:rPr lang="zh-CN" altLang="en-US" sz="2000" dirty="0" smtClean="0"/>
              <a:t>      专线  </a:t>
            </a:r>
            <a:r>
              <a:rPr lang="en-US" altLang="zh-CN" sz="2000" dirty="0" smtClean="0"/>
              <a:t>—— </a:t>
            </a:r>
            <a:r>
              <a:rPr lang="zh-CN" altLang="en-US" sz="2000" dirty="0" smtClean="0"/>
              <a:t>使用</a:t>
            </a:r>
            <a:r>
              <a:rPr lang="en-US" altLang="zh-CN" sz="2000" dirty="0" smtClean="0"/>
              <a:t>VPN</a:t>
            </a:r>
            <a:r>
              <a:rPr lang="zh-CN" altLang="en-US" sz="2000" dirty="0" smtClean="0"/>
              <a:t>替换，可以节约成本</a:t>
            </a:r>
          </a:p>
          <a:p>
            <a:pPr eaLnBrk="1" hangingPunct="1">
              <a:buFont typeface="Arial" charset="0"/>
              <a:buNone/>
            </a:pPr>
            <a:r>
              <a:rPr lang="zh-CN" altLang="en-US" sz="2000" dirty="0" smtClean="0"/>
              <a:t>	已有</a:t>
            </a:r>
            <a:r>
              <a:rPr lang="en-US" altLang="zh-CN" sz="2000" dirty="0" smtClean="0"/>
              <a:t>VPN</a:t>
            </a:r>
            <a:r>
              <a:rPr lang="zh-CN" altLang="en-US" sz="2000" dirty="0" smtClean="0"/>
              <a:t> </a:t>
            </a:r>
            <a:r>
              <a:rPr lang="en-US" altLang="zh-CN" sz="2000" dirty="0" smtClean="0"/>
              <a:t>——</a:t>
            </a:r>
            <a:r>
              <a:rPr lang="zh-CN" altLang="en-US" sz="2000" dirty="0" smtClean="0"/>
              <a:t>使用更快更好用的</a:t>
            </a:r>
            <a:r>
              <a:rPr lang="en-US" altLang="zh-CN" sz="2000" dirty="0" smtClean="0"/>
              <a:t>SANGFOR VPN</a:t>
            </a:r>
            <a:r>
              <a:rPr lang="zh-CN" altLang="en-US" sz="2000" dirty="0" smtClean="0"/>
              <a:t>替换</a:t>
            </a:r>
          </a:p>
          <a:p>
            <a:pPr eaLnBrk="1" hangingPunct="1">
              <a:buFont typeface="Arial" charset="0"/>
              <a:buNone/>
            </a:pPr>
            <a:endParaRPr lang="zh-CN" altLang="en-US" sz="2000" dirty="0" smtClean="0"/>
          </a:p>
          <a:p>
            <a:pPr eaLnBrk="1" hangingPunct="1"/>
            <a:r>
              <a:rPr lang="zh-CN" altLang="en-US" b="1" dirty="0" smtClean="0"/>
              <a:t>应用</a:t>
            </a:r>
          </a:p>
          <a:p>
            <a:pPr eaLnBrk="1" hangingPunct="1">
              <a:buFont typeface="Arial" charset="0"/>
              <a:buNone/>
            </a:pPr>
            <a:r>
              <a:rPr lang="zh-CN" altLang="en-US" sz="2000" dirty="0" smtClean="0"/>
              <a:t>	是否有应用使用群体是谁（有分支共用应用系统、领导出差）？</a:t>
            </a:r>
          </a:p>
          <a:p>
            <a:pPr eaLnBrk="1" hangingPunct="1">
              <a:buFont typeface="Arial" charset="0"/>
              <a:buNone/>
            </a:pPr>
            <a:r>
              <a:rPr lang="zh-CN" altLang="en-US" sz="2000" dirty="0" smtClean="0"/>
              <a:t>	该应用是否重要（核心业务、日常办公）？</a:t>
            </a:r>
          </a:p>
          <a:p>
            <a:pPr eaLnBrk="1" hangingPunct="1">
              <a:buFont typeface="Arial" charset="0"/>
              <a:buNone/>
            </a:pPr>
            <a:r>
              <a:rPr lang="zh-CN" altLang="en-US" sz="2000" dirty="0" smtClean="0"/>
              <a:t>	该应用是否注重安全性？</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常用的应用背景</a:t>
            </a:r>
          </a:p>
        </p:txBody>
      </p:sp>
      <p:sp>
        <p:nvSpPr>
          <p:cNvPr id="13315" name="Rectangle 3"/>
          <p:cNvSpPr>
            <a:spLocks noGrp="1" noChangeArrowheads="1"/>
          </p:cNvSpPr>
          <p:nvPr>
            <p:ph type="body" idx="1"/>
          </p:nvPr>
        </p:nvSpPr>
        <p:spPr>
          <a:xfrm>
            <a:off x="468313" y="1268413"/>
            <a:ext cx="8424862" cy="4525962"/>
          </a:xfrm>
        </p:spPr>
        <p:txBody>
          <a:bodyPr/>
          <a:lstStyle/>
          <a:p>
            <a:pPr eaLnBrk="1" hangingPunct="1"/>
            <a:r>
              <a:rPr lang="zh-CN" altLang="en-US" sz="2400" smtClean="0"/>
              <a:t>出差在外的人员需要移动办公</a:t>
            </a:r>
          </a:p>
          <a:p>
            <a:pPr eaLnBrk="1" hangingPunct="1"/>
            <a:endParaRPr lang="zh-CN" altLang="en-US" sz="2400" smtClean="0"/>
          </a:p>
          <a:p>
            <a:pPr eaLnBrk="1" hangingPunct="1"/>
            <a:r>
              <a:rPr lang="zh-CN" altLang="en-US" sz="2400" smtClean="0"/>
              <a:t>希望第三方机构（有业务交互的第三合作伙伴、有业务往来的第三方机构、被监管的组织和机构）也能用到一部分</a:t>
            </a:r>
            <a:r>
              <a:rPr lang="en-US" altLang="zh-CN" sz="2400" smtClean="0"/>
              <a:t>IT</a:t>
            </a:r>
            <a:r>
              <a:rPr lang="zh-CN" altLang="en-US" sz="2400" smtClean="0"/>
              <a:t>系统，但必须保证严格的权限分配和接入的安全性。</a:t>
            </a:r>
          </a:p>
          <a:p>
            <a:pPr eaLnBrk="1" hangingPunct="1"/>
            <a:endParaRPr lang="zh-CN" altLang="en-US" sz="2400" smtClean="0"/>
          </a:p>
          <a:p>
            <a:pPr eaLnBrk="1" hangingPunct="1"/>
            <a:r>
              <a:rPr lang="zh-CN" altLang="en-US" sz="2400" smtClean="0"/>
              <a:t>偏远地区的分支，维护成本高，专线无法涉及或者设备维护成本高，需要一种简单便捷的接入方式。</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C蓝色背景模板">
  <a:themeElements>
    <a:clrScheme name="AC蓝色背景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C蓝色背景模板">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AC蓝色背景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蓝色背景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蓝色背景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蓝色背景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蓝色背景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蓝色背景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蓝色背景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蓝色背景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蓝色背景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蓝色背景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蓝色背景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蓝色背景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spDef>
    <a:lnDef>
      <a:spPr bwMode="auto">
        <a:xfrm>
          <a:off x="0" y="0"/>
          <a:ext cx="1" cy="1"/>
        </a:xfrm>
        <a:custGeom>
          <a:avLst/>
          <a:gdLst/>
          <a:ahLst/>
          <a:cxnLst/>
          <a:rect l="0" t="0" r="0" b="0"/>
          <a:pathLst/>
        </a:custGeom>
        <a:noFill/>
        <a:ln w="38100" cap="flat" cmpd="sng" algn="ctr">
          <a:solidFill>
            <a:schemeClr val="bg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 latinLnBrk="0" hangingPunct="1">
          <a:lnSpc>
            <a:spcPct val="100000"/>
          </a:lnSpc>
          <a:spcBef>
            <a:spcPct val="0"/>
          </a:spcBef>
          <a:spcAft>
            <a:spcPct val="0"/>
          </a:spcAft>
          <a:buClrTx/>
          <a:buSzTx/>
          <a:buFontTx/>
          <a:buNone/>
          <a:tabLst/>
          <a:defRPr kumimoji="0" lang="zh-CN" sz="1800" b="1" i="0" u="none" strike="noStrike" cap="none" normalizeH="0" baseline="0" smtClean="0">
            <a:ln>
              <a:noFill/>
            </a:ln>
            <a:solidFill>
              <a:schemeClr val="tx1"/>
            </a:solidFill>
            <a:effectLst/>
            <a:latin typeface="Arial" pitchFamily="34" charset="0"/>
            <a:ea typeface="微软雅黑" pitchFamily="34" charset="-122"/>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AC蓝色背景模板</Template>
  <TotalTime>955</TotalTime>
  <Pages>0</Pages>
  <Words>1841</Words>
  <Characters>0</Characters>
  <Application>Microsoft Office PowerPoint</Application>
  <DocSecurity>0</DocSecurity>
  <PresentationFormat>全屏显示(4:3)</PresentationFormat>
  <Lines>0</Lines>
  <Paragraphs>195</Paragraphs>
  <Slides>38</Slides>
  <Notes>4</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38</vt:i4>
      </vt:variant>
    </vt:vector>
  </HeadingPairs>
  <TitlesOfParts>
    <vt:vector size="42" baseType="lpstr">
      <vt:lpstr>AC蓝色背景模板</vt:lpstr>
      <vt:lpstr>Office 主题</vt:lpstr>
      <vt:lpstr>1_Office 主题</vt:lpstr>
      <vt:lpstr>Microsoft Visio 绘图</vt:lpstr>
      <vt:lpstr>幻灯片 1</vt:lpstr>
      <vt:lpstr>幻灯片 2</vt:lpstr>
      <vt:lpstr>幻灯片 3</vt:lpstr>
      <vt:lpstr>VPN简介</vt:lpstr>
      <vt:lpstr>SSL VPN</vt:lpstr>
      <vt:lpstr>SSL VPN组网</vt:lpstr>
      <vt:lpstr>幻灯片 7</vt:lpstr>
      <vt:lpstr>如何判断客户有需求</vt:lpstr>
      <vt:lpstr>常用的应用背景</vt:lpstr>
      <vt:lpstr>幻灯片 10</vt:lpstr>
      <vt:lpstr>SSL VPN 的创新应用点</vt:lpstr>
      <vt:lpstr>幻灯片 12</vt:lpstr>
      <vt:lpstr>新应用点二：网络隔离控制</vt:lpstr>
      <vt:lpstr>幻灯片 14</vt:lpstr>
      <vt:lpstr>幻灯片 15</vt:lpstr>
      <vt:lpstr>新应用点五：加强系统身份认证</vt:lpstr>
      <vt:lpstr>新应用点六：易用的单点登录 统一业务认证平台</vt:lpstr>
      <vt:lpstr>新应用点七：虚拟隔离方案</vt:lpstr>
      <vt:lpstr>幻灯片 19</vt:lpstr>
      <vt:lpstr>SSL5.0实现支持系统平台</vt:lpstr>
      <vt:lpstr>SSL5.0支持的浏览器</vt:lpstr>
      <vt:lpstr>主从帐号绑定（专利）</vt:lpstr>
      <vt:lpstr>幻灯片 23</vt:lpstr>
      <vt:lpstr>VPN专线功能</vt:lpstr>
      <vt:lpstr>多线路智能选路</vt:lpstr>
      <vt:lpstr>更为完善的单点登录</vt:lpstr>
      <vt:lpstr>VPN专线功能</vt:lpstr>
      <vt:lpstr>流量管理</vt:lpstr>
      <vt:lpstr>虚拟门户</vt:lpstr>
      <vt:lpstr>安全桌面</vt:lpstr>
      <vt:lpstr>安全桌面-Security Desktop</vt:lpstr>
      <vt:lpstr>远程应用发布功能</vt:lpstr>
      <vt:lpstr>远程应用发布</vt:lpstr>
      <vt:lpstr>幻灯片 34</vt:lpstr>
      <vt:lpstr>幻灯片 35</vt:lpstr>
      <vt:lpstr>商机挖掘</vt:lpstr>
      <vt:lpstr>已有项目机会</vt:lpstr>
      <vt:lpstr>幻灯片 38</vt:lpstr>
    </vt:vector>
  </TitlesOfParts>
  <Company>SINFOR</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袁铮</dc:creator>
  <cp:lastModifiedBy>user</cp:lastModifiedBy>
  <cp:revision>2292</cp:revision>
  <cp:lastPrinted>1899-12-30T00:00:00Z</cp:lastPrinted>
  <dcterms:created xsi:type="dcterms:W3CDTF">2008-07-04T08:16:29Z</dcterms:created>
  <dcterms:modified xsi:type="dcterms:W3CDTF">2011-03-11T01:55:47Z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2052-6.5.0.1966</vt:lpwstr>
  </property>
</Properties>
</file>